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7.jpg" ContentType="image/jpeg"/>
  <Override PartName="/ppt/media/image8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7" r:id="rId1"/>
  </p:sldMasterIdLst>
  <p:sldIdLst>
    <p:sldId id="282" r:id="rId2"/>
    <p:sldId id="280" r:id="rId3"/>
    <p:sldId id="265" r:id="rId4"/>
    <p:sldId id="267" r:id="rId5"/>
    <p:sldId id="266" r:id="rId6"/>
    <p:sldId id="258" r:id="rId7"/>
    <p:sldId id="275" r:id="rId8"/>
    <p:sldId id="259" r:id="rId9"/>
    <p:sldId id="274" r:id="rId10"/>
    <p:sldId id="268" r:id="rId11"/>
    <p:sldId id="279" r:id="rId12"/>
    <p:sldId id="269" r:id="rId13"/>
    <p:sldId id="270" r:id="rId14"/>
    <p:sldId id="271" r:id="rId15"/>
    <p:sldId id="272" r:id="rId16"/>
    <p:sldId id="276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048000" y="3124200"/>
            <a:ext cx="82296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048000" y="5003322"/>
            <a:ext cx="82296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3828" y="1110597"/>
            <a:ext cx="2286000" cy="5080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5959" y="4117661"/>
            <a:ext cx="3657600" cy="5120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1215180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746176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2218944" y="5788152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2540000" y="4495800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767392" y="4928702"/>
            <a:ext cx="812800" cy="51752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235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2895600"/>
            <a:ext cx="82296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0" y="5010150"/>
            <a:ext cx="82296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2008" y="1106932"/>
            <a:ext cx="2286000" cy="5080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6208" y="4114800"/>
            <a:ext cx="3657600" cy="5120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766272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2218944" y="5791200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2505387" y="4479888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12130592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787488" y="4928702"/>
            <a:ext cx="812800" cy="51752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5693664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0584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58293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6096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57912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47360" y="3124200"/>
            <a:ext cx="6309360" cy="6096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83040" y="274320"/>
            <a:ext cx="2036064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406400" y="274320"/>
            <a:ext cx="75184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18404" y="3124200"/>
            <a:ext cx="6309360" cy="6096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2296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21064" y="264795"/>
            <a:ext cx="2032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99568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10454640" y="1017843"/>
            <a:ext cx="2011680" cy="512064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9853648" y="3676280"/>
            <a:ext cx="3200400" cy="48768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016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38688" y="5734050"/>
            <a:ext cx="8128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35111" y="550333"/>
            <a:ext cx="8229600" cy="1894362"/>
          </a:xfrm>
        </p:spPr>
        <p:txBody>
          <a:bodyPr/>
          <a:lstStyle/>
          <a:p>
            <a:r>
              <a:rPr lang="en-US" dirty="0" smtClean="0"/>
              <a:t>Automated irrigation 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60356" y="3663245"/>
            <a:ext cx="4651022" cy="2920523"/>
          </a:xfrm>
        </p:spPr>
        <p:txBody>
          <a:bodyPr/>
          <a:lstStyle/>
          <a:p>
            <a:endParaRPr lang="en-US" sz="2200" u="sng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: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MD. Abdullah Sayket</a:t>
            </a: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chemeClr val="tx1"/>
                </a:solidFill>
              </a:rPr>
              <a:t>: 2014-3-60-036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chemeClr val="tx1"/>
                </a:solidFill>
              </a:rPr>
              <a:t>MD.Ashik</a:t>
            </a:r>
            <a:r>
              <a:rPr lang="en-US" dirty="0" smtClean="0">
                <a:solidFill>
                  <a:schemeClr val="tx1"/>
                </a:solidFill>
              </a:rPr>
              <a:t> Mahmud	: 2014-3-60-040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MD. </a:t>
            </a:r>
            <a:r>
              <a:rPr lang="en-US" dirty="0" err="1" smtClean="0">
                <a:solidFill>
                  <a:schemeClr val="tx1"/>
                </a:solidFill>
              </a:rPr>
              <a:t>Enamul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Haque</a:t>
            </a:r>
            <a:r>
              <a:rPr lang="en-US" dirty="0" smtClean="0">
                <a:solidFill>
                  <a:schemeClr val="tx1"/>
                </a:solidFill>
              </a:rPr>
              <a:t>	: 2015-1-60-090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935111" y="3894667"/>
            <a:ext cx="4306711" cy="2689101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0" indent="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None/>
              <a:defRPr kumimoji="0"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None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None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None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None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endParaRPr lang="en-US" sz="2200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/>
            <a:endParaRPr lang="en-US" sz="2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/>
            <a:r>
              <a:rPr lang="en-US" sz="2200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To :</a:t>
            </a:r>
          </a:p>
          <a:p>
            <a:pPr defTabSz="914400"/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MD </a:t>
            </a:r>
            <a:r>
              <a:rPr lang="en-US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Nawab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Yousuf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Ali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/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Associate Professor</a:t>
            </a:r>
          </a:p>
          <a:p>
            <a:pPr defTabSz="914400"/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CSE Dept.</a:t>
            </a:r>
          </a:p>
          <a:p>
            <a:pPr defTabSz="914400"/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East West University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065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3509" y="204650"/>
            <a:ext cx="5450316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solidFill>
                  <a:srgbClr val="E36C09"/>
                </a:solidFill>
              </a:rPr>
              <a:t>BLOCK</a:t>
            </a:r>
            <a:r>
              <a:rPr sz="3600" spc="-35" dirty="0">
                <a:solidFill>
                  <a:srgbClr val="E36C09"/>
                </a:solidFill>
              </a:rPr>
              <a:t> </a:t>
            </a:r>
            <a:r>
              <a:rPr sz="3600" spc="-5" dirty="0">
                <a:solidFill>
                  <a:srgbClr val="E36C09"/>
                </a:solidFill>
              </a:rPr>
              <a:t>DIAGRAM</a:t>
            </a:r>
            <a:endParaRPr sz="3600" dirty="0"/>
          </a:p>
        </p:txBody>
      </p:sp>
      <p:sp>
        <p:nvSpPr>
          <p:cNvPr id="4" name="Rectangle 3"/>
          <p:cNvSpPr/>
          <p:nvPr/>
        </p:nvSpPr>
        <p:spPr>
          <a:xfrm>
            <a:off x="5591909" y="2543908"/>
            <a:ext cx="1817076" cy="20632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chemeClr val="tx1"/>
                </a:solidFill>
              </a:rPr>
              <a:t>Arduino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11566" y="3046656"/>
            <a:ext cx="1359877" cy="1321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Moisture sensor</a:t>
            </a:r>
            <a:endParaRPr lang="en-US" sz="24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012829" y="5165537"/>
            <a:ext cx="1359877" cy="1321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Power supply 1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559167" y="1025824"/>
            <a:ext cx="1359877" cy="1321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Probes in soil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426937" y="5457282"/>
            <a:ext cx="1359877" cy="1321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Power supply 2</a:t>
            </a:r>
            <a:r>
              <a:rPr lang="en-US" sz="2400" dirty="0" smtClean="0">
                <a:solidFill>
                  <a:schemeClr val="bg1"/>
                </a:solidFill>
              </a:rPr>
              <a:t>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426936" y="3046656"/>
            <a:ext cx="1359877" cy="1321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Relay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0389577" y="3142557"/>
            <a:ext cx="1359877" cy="1321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DC motor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/>
          <p:cNvCxnSpPr>
            <a:stCxn id="14" idx="2"/>
          </p:cNvCxnSpPr>
          <p:nvPr/>
        </p:nvCxnSpPr>
        <p:spPr>
          <a:xfrm flipH="1">
            <a:off x="2239105" y="2347520"/>
            <a:ext cx="1" cy="699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9" idx="3"/>
          </p:cNvCxnSpPr>
          <p:nvPr/>
        </p:nvCxnSpPr>
        <p:spPr>
          <a:xfrm>
            <a:off x="3071443" y="3707504"/>
            <a:ext cx="25204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6" idx="2"/>
            <a:endCxn id="15" idx="0"/>
          </p:cNvCxnSpPr>
          <p:nvPr/>
        </p:nvCxnSpPr>
        <p:spPr>
          <a:xfrm>
            <a:off x="9106875" y="4368352"/>
            <a:ext cx="1" cy="1088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16" idx="1"/>
          </p:cNvCxnSpPr>
          <p:nvPr/>
        </p:nvCxnSpPr>
        <p:spPr>
          <a:xfrm>
            <a:off x="7408983" y="3707504"/>
            <a:ext cx="10179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845171" y="4086998"/>
            <a:ext cx="17467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845170" y="4239398"/>
            <a:ext cx="1" cy="902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852118" y="4086998"/>
            <a:ext cx="1" cy="10229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7" name="Straight Connector 3076"/>
          <p:cNvCxnSpPr>
            <a:endCxn id="17" idx="1"/>
          </p:cNvCxnSpPr>
          <p:nvPr/>
        </p:nvCxnSpPr>
        <p:spPr>
          <a:xfrm>
            <a:off x="9786815" y="3803405"/>
            <a:ext cx="602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651737" y="1222212"/>
            <a:ext cx="1359877" cy="1321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Water level sensor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3080" name="Straight Connector 3079"/>
          <p:cNvCxnSpPr>
            <a:stCxn id="39" idx="2"/>
          </p:cNvCxnSpPr>
          <p:nvPr/>
        </p:nvCxnSpPr>
        <p:spPr>
          <a:xfrm>
            <a:off x="4331676" y="2543908"/>
            <a:ext cx="41030" cy="702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3" name="Straight Connector 3082"/>
          <p:cNvCxnSpPr/>
          <p:nvPr/>
        </p:nvCxnSpPr>
        <p:spPr>
          <a:xfrm>
            <a:off x="4372706" y="3245948"/>
            <a:ext cx="1219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15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99293" y="349956"/>
            <a:ext cx="11500337" cy="63556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765432" y="1299851"/>
            <a:ext cx="2011159" cy="5865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Receive signals from soil moisture sensor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5232725" y="467403"/>
            <a:ext cx="1249375" cy="5034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Start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Diamond 5"/>
          <p:cNvSpPr/>
          <p:nvPr/>
        </p:nvSpPr>
        <p:spPr>
          <a:xfrm>
            <a:off x="4599300" y="2095354"/>
            <a:ext cx="2523066" cy="147580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Compare the value from the moisture sensor with desired set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764573" y="3538006"/>
            <a:ext cx="1669454" cy="4560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If soil is dry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969065" y="4138771"/>
            <a:ext cx="1807526" cy="457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Start irrigation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587120" y="3473778"/>
            <a:ext cx="1882909" cy="435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If soil is wet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/>
          <p:cNvCxnSpPr>
            <a:stCxn id="5" idx="4"/>
          </p:cNvCxnSpPr>
          <p:nvPr/>
        </p:nvCxnSpPr>
        <p:spPr>
          <a:xfrm>
            <a:off x="5857413" y="970844"/>
            <a:ext cx="15415" cy="32900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4" idx="3"/>
          </p:cNvCxnSpPr>
          <p:nvPr/>
        </p:nvCxnSpPr>
        <p:spPr>
          <a:xfrm flipH="1">
            <a:off x="6776591" y="1593145"/>
            <a:ext cx="220100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 flipV="1">
            <a:off x="8977596" y="1593145"/>
            <a:ext cx="1" cy="23861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865120" y="3960138"/>
            <a:ext cx="3112476" cy="383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2"/>
          </p:cNvCxnSpPr>
          <p:nvPr/>
        </p:nvCxnSpPr>
        <p:spPr>
          <a:xfrm flipH="1">
            <a:off x="5854807" y="3571158"/>
            <a:ext cx="6026" cy="509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6" idx="0"/>
          </p:cNvCxnSpPr>
          <p:nvPr/>
        </p:nvCxnSpPr>
        <p:spPr>
          <a:xfrm>
            <a:off x="5854807" y="1886438"/>
            <a:ext cx="6026" cy="2089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5760591" y="4612634"/>
            <a:ext cx="0" cy="2697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endCxn id="69" idx="1"/>
          </p:cNvCxnSpPr>
          <p:nvPr/>
        </p:nvCxnSpPr>
        <p:spPr>
          <a:xfrm flipV="1">
            <a:off x="6776591" y="5301164"/>
            <a:ext cx="724223" cy="187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Diamond 65"/>
          <p:cNvSpPr/>
          <p:nvPr/>
        </p:nvSpPr>
        <p:spPr>
          <a:xfrm>
            <a:off x="4744590" y="4882406"/>
            <a:ext cx="2032001" cy="874927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Check the moisture of the soil 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1749779" y="5034505"/>
            <a:ext cx="2397150" cy="533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System find enough moisture in the soil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500814" y="5087705"/>
            <a:ext cx="1938431" cy="4269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Water overflow the soil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5232725" y="6062133"/>
            <a:ext cx="1354396" cy="437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Stop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irrigation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 flipH="1" flipV="1">
            <a:off x="4146929" y="5319869"/>
            <a:ext cx="618503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2907866" y="5572056"/>
            <a:ext cx="0" cy="7793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2948354" y="6297789"/>
            <a:ext cx="2284371" cy="268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8470029" y="5572056"/>
            <a:ext cx="1" cy="7087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>
            <a:off x="6587121" y="6280855"/>
            <a:ext cx="18829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4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16188" y="1601470"/>
            <a:ext cx="9158393" cy="39209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  <a:buSzPct val="96428"/>
              <a:buChar char="•"/>
              <a:tabLst>
                <a:tab pos="137795" algn="l"/>
              </a:tabLst>
            </a:pPr>
            <a:r>
              <a:rPr sz="2800" spc="-185" dirty="0">
                <a:latin typeface="Arial"/>
                <a:cs typeface="Arial"/>
              </a:rPr>
              <a:t>This </a:t>
            </a:r>
            <a:r>
              <a:rPr sz="2800" spc="-55" dirty="0">
                <a:latin typeface="Arial"/>
                <a:cs typeface="Arial"/>
              </a:rPr>
              <a:t>project </a:t>
            </a:r>
            <a:r>
              <a:rPr sz="2800" spc="-225" dirty="0">
                <a:latin typeface="Arial"/>
                <a:cs typeface="Arial"/>
              </a:rPr>
              <a:t>uses </a:t>
            </a:r>
            <a:r>
              <a:rPr sz="2800" spc="-90" dirty="0">
                <a:latin typeface="Arial"/>
                <a:cs typeface="Arial"/>
              </a:rPr>
              <a:t>Arduino </a:t>
            </a:r>
            <a:r>
              <a:rPr sz="2800" spc="-135" dirty="0">
                <a:latin typeface="Arial"/>
                <a:cs typeface="Arial"/>
              </a:rPr>
              <a:t>Uno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85" dirty="0">
                <a:latin typeface="Arial"/>
                <a:cs typeface="Arial"/>
              </a:rPr>
              <a:t>controls </a:t>
            </a:r>
            <a:r>
              <a:rPr sz="2800" spc="-35" dirty="0">
                <a:latin typeface="Arial"/>
                <a:cs typeface="Arial"/>
              </a:rPr>
              <a:t>the  </a:t>
            </a:r>
            <a:r>
              <a:rPr sz="2800" spc="-75" dirty="0">
                <a:latin typeface="Arial"/>
                <a:cs typeface="Arial"/>
              </a:rPr>
              <a:t>motor. </a:t>
            </a:r>
            <a:r>
              <a:rPr sz="2800" spc="-200" dirty="0">
                <a:latin typeface="Arial"/>
                <a:cs typeface="Arial"/>
              </a:rPr>
              <a:t>The </a:t>
            </a:r>
            <a:r>
              <a:rPr sz="2800" spc="-90" dirty="0">
                <a:latin typeface="Arial"/>
                <a:cs typeface="Arial"/>
              </a:rPr>
              <a:t>Arduino </a:t>
            </a:r>
            <a:r>
              <a:rPr sz="2800" spc="-150" dirty="0">
                <a:latin typeface="Arial"/>
                <a:cs typeface="Arial"/>
              </a:rPr>
              <a:t>Board </a:t>
            </a:r>
            <a:r>
              <a:rPr sz="2800" spc="-145" dirty="0">
                <a:latin typeface="Arial"/>
                <a:cs typeface="Arial"/>
              </a:rPr>
              <a:t>is </a:t>
            </a:r>
            <a:r>
              <a:rPr sz="2800" spc="-114" dirty="0">
                <a:latin typeface="Arial"/>
                <a:cs typeface="Arial"/>
              </a:rPr>
              <a:t>programmed </a:t>
            </a:r>
            <a:r>
              <a:rPr sz="2800" spc="-150" dirty="0">
                <a:latin typeface="Arial"/>
                <a:cs typeface="Arial"/>
              </a:rPr>
              <a:t>using 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90" dirty="0">
                <a:latin typeface="Arial"/>
                <a:cs typeface="Arial"/>
              </a:rPr>
              <a:t>Arduino </a:t>
            </a:r>
            <a:r>
              <a:rPr sz="2800" spc="-295" dirty="0">
                <a:latin typeface="Arial"/>
                <a:cs typeface="Arial"/>
              </a:rPr>
              <a:t>IDE</a:t>
            </a:r>
            <a:r>
              <a:rPr sz="2800" spc="-285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software.</a:t>
            </a:r>
            <a:endParaRPr sz="2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•"/>
            </a:pPr>
            <a:endParaRPr sz="2900" dirty="0">
              <a:latin typeface="Times New Roman"/>
              <a:cs typeface="Times New Roman"/>
            </a:endParaRPr>
          </a:p>
          <a:p>
            <a:pPr marL="12700" marR="124460">
              <a:lnSpc>
                <a:spcPct val="100000"/>
              </a:lnSpc>
              <a:spcBef>
                <a:spcPts val="5"/>
              </a:spcBef>
              <a:buSzPct val="96428"/>
              <a:buChar char="•"/>
              <a:tabLst>
                <a:tab pos="137795" algn="l"/>
              </a:tabLst>
            </a:pPr>
            <a:r>
              <a:rPr sz="2800" spc="-204" dirty="0">
                <a:latin typeface="Arial"/>
                <a:cs typeface="Arial"/>
              </a:rPr>
              <a:t>The </a:t>
            </a:r>
            <a:r>
              <a:rPr sz="2800" spc="-80" dirty="0">
                <a:latin typeface="Arial"/>
                <a:cs typeface="Arial"/>
              </a:rPr>
              <a:t>moisture </a:t>
            </a:r>
            <a:r>
              <a:rPr sz="2800" spc="-160" dirty="0">
                <a:latin typeface="Arial"/>
                <a:cs typeface="Arial"/>
              </a:rPr>
              <a:t>sensor </a:t>
            </a:r>
            <a:r>
              <a:rPr sz="2800" spc="-170" dirty="0">
                <a:latin typeface="Arial"/>
                <a:cs typeface="Arial"/>
              </a:rPr>
              <a:t>measures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100" dirty="0">
                <a:latin typeface="Arial"/>
                <a:cs typeface="Arial"/>
              </a:rPr>
              <a:t>level </a:t>
            </a:r>
            <a:r>
              <a:rPr sz="2800" spc="-10" dirty="0">
                <a:latin typeface="Arial"/>
                <a:cs typeface="Arial"/>
              </a:rPr>
              <a:t>of  </a:t>
            </a:r>
            <a:r>
              <a:rPr sz="2800" spc="-80" dirty="0">
                <a:latin typeface="Arial"/>
                <a:cs typeface="Arial"/>
              </a:rPr>
              <a:t>moisture </a:t>
            </a:r>
            <a:r>
              <a:rPr sz="2800" spc="-35" dirty="0">
                <a:latin typeface="Arial"/>
                <a:cs typeface="Arial"/>
              </a:rPr>
              <a:t>in the </a:t>
            </a:r>
            <a:r>
              <a:rPr sz="2800" spc="-95" dirty="0">
                <a:latin typeface="Arial"/>
                <a:cs typeface="Arial"/>
              </a:rPr>
              <a:t>soil </a:t>
            </a:r>
            <a:r>
              <a:rPr sz="2800" spc="-135" dirty="0">
                <a:latin typeface="Arial"/>
                <a:cs typeface="Arial"/>
              </a:rPr>
              <a:t>and </a:t>
            </a:r>
            <a:r>
              <a:rPr sz="2800" spc="-200" dirty="0">
                <a:latin typeface="Arial"/>
                <a:cs typeface="Arial"/>
              </a:rPr>
              <a:t>sends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140" dirty="0">
                <a:latin typeface="Arial"/>
                <a:cs typeface="Arial"/>
              </a:rPr>
              <a:t>signal </a:t>
            </a:r>
            <a:r>
              <a:rPr sz="2800" spc="25" dirty="0">
                <a:latin typeface="Arial"/>
                <a:cs typeface="Arial"/>
              </a:rPr>
              <a:t>to</a:t>
            </a:r>
            <a:r>
              <a:rPr sz="2800" spc="-480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the  </a:t>
            </a:r>
            <a:r>
              <a:rPr sz="2800" spc="-90" dirty="0">
                <a:latin typeface="Arial"/>
                <a:cs typeface="Arial"/>
              </a:rPr>
              <a:t>Arduino </a:t>
            </a:r>
            <a:r>
              <a:rPr sz="2800" spc="45" dirty="0">
                <a:latin typeface="Arial"/>
                <a:cs typeface="Arial"/>
              </a:rPr>
              <a:t>if </a:t>
            </a:r>
            <a:r>
              <a:rPr sz="2800" spc="-80" dirty="0">
                <a:latin typeface="Arial"/>
                <a:cs typeface="Arial"/>
              </a:rPr>
              <a:t>watering </a:t>
            </a:r>
            <a:r>
              <a:rPr sz="2800" spc="-145" dirty="0">
                <a:latin typeface="Arial"/>
                <a:cs typeface="Arial"/>
              </a:rPr>
              <a:t>is</a:t>
            </a:r>
            <a:r>
              <a:rPr sz="2800" spc="-434" dirty="0">
                <a:latin typeface="Arial"/>
                <a:cs typeface="Arial"/>
              </a:rPr>
              <a:t> </a:t>
            </a:r>
            <a:r>
              <a:rPr sz="2800" spc="-75" dirty="0">
                <a:latin typeface="Arial"/>
                <a:cs typeface="Arial"/>
              </a:rPr>
              <a:t>required.</a:t>
            </a:r>
            <a:endParaRPr sz="2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•"/>
            </a:pPr>
            <a:endParaRPr sz="2900" dirty="0">
              <a:latin typeface="Times New Roman"/>
              <a:cs typeface="Times New Roman"/>
            </a:endParaRPr>
          </a:p>
          <a:p>
            <a:pPr marL="12700" marR="109855">
              <a:lnSpc>
                <a:spcPct val="100000"/>
              </a:lnSpc>
              <a:buSzPct val="96428"/>
              <a:buChar char="•"/>
              <a:tabLst>
                <a:tab pos="217170" algn="l"/>
              </a:tabLst>
            </a:pPr>
            <a:r>
              <a:rPr sz="2800" spc="-204" dirty="0">
                <a:latin typeface="Arial"/>
                <a:cs typeface="Arial"/>
              </a:rPr>
              <a:t>The </a:t>
            </a:r>
            <a:r>
              <a:rPr sz="2800" spc="-10" dirty="0">
                <a:latin typeface="Arial"/>
                <a:cs typeface="Arial"/>
              </a:rPr>
              <a:t>motor/water </a:t>
            </a:r>
            <a:r>
              <a:rPr sz="2800" spc="-100" dirty="0">
                <a:latin typeface="Arial"/>
                <a:cs typeface="Arial"/>
              </a:rPr>
              <a:t>pump </a:t>
            </a:r>
            <a:r>
              <a:rPr sz="2800" spc="-135" dirty="0">
                <a:latin typeface="Arial"/>
                <a:cs typeface="Arial"/>
              </a:rPr>
              <a:t>supplies </a:t>
            </a:r>
            <a:r>
              <a:rPr sz="2800" spc="-60" dirty="0">
                <a:latin typeface="Arial"/>
                <a:cs typeface="Arial"/>
              </a:rPr>
              <a:t>water </a:t>
            </a:r>
            <a:r>
              <a:rPr sz="2800" spc="20" dirty="0">
                <a:latin typeface="Arial"/>
                <a:cs typeface="Arial"/>
              </a:rPr>
              <a:t>to</a:t>
            </a:r>
            <a:r>
              <a:rPr sz="2800" spc="-295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the  </a:t>
            </a:r>
            <a:r>
              <a:rPr sz="2800" spc="-95" dirty="0">
                <a:latin typeface="Arial"/>
                <a:cs typeface="Arial"/>
              </a:rPr>
              <a:t>plants </a:t>
            </a:r>
            <a:r>
              <a:rPr sz="2800" spc="-5" dirty="0">
                <a:latin typeface="Arial"/>
                <a:cs typeface="Arial"/>
              </a:rPr>
              <a:t>until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120" dirty="0">
                <a:latin typeface="Arial"/>
                <a:cs typeface="Arial"/>
              </a:rPr>
              <a:t>desired </a:t>
            </a:r>
            <a:r>
              <a:rPr sz="2800" spc="-80" dirty="0">
                <a:latin typeface="Arial"/>
                <a:cs typeface="Arial"/>
              </a:rPr>
              <a:t>moisture </a:t>
            </a:r>
            <a:r>
              <a:rPr sz="2800" spc="-100" dirty="0">
                <a:latin typeface="Arial"/>
                <a:cs typeface="Arial"/>
              </a:rPr>
              <a:t>level </a:t>
            </a:r>
            <a:r>
              <a:rPr sz="2800" spc="-145" dirty="0">
                <a:latin typeface="Arial"/>
                <a:cs typeface="Arial"/>
              </a:rPr>
              <a:t>is  </a:t>
            </a:r>
            <a:r>
              <a:rPr sz="2800" spc="-130" dirty="0">
                <a:latin typeface="Arial"/>
                <a:cs typeface="Arial"/>
              </a:rPr>
              <a:t>reached.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15"/>
          </p:nvPr>
        </p:nvSpPr>
        <p:spPr>
          <a:xfrm>
            <a:off x="11219010" y="6464680"/>
            <a:ext cx="275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240"/>
              </a:lnSpc>
            </a:pPr>
            <a:fld id="{81D60167-4931-47E6-BA6A-407CBD079E47}" type="slidenum">
              <a:rPr spc="-60" dirty="0"/>
              <a:t>12</a:t>
            </a:fld>
            <a:endParaRPr spc="-60" dirty="0"/>
          </a:p>
        </p:txBody>
      </p:sp>
      <p:sp>
        <p:nvSpPr>
          <p:cNvPr id="8" name="object 2"/>
          <p:cNvSpPr txBox="1">
            <a:spLocks/>
          </p:cNvSpPr>
          <p:nvPr/>
        </p:nvSpPr>
        <p:spPr>
          <a:xfrm>
            <a:off x="816188" y="523390"/>
            <a:ext cx="9309945" cy="566822"/>
          </a:xfrm>
          <a:prstGeom prst="rect">
            <a:avLst/>
          </a:prstGeom>
          <a:effectLst/>
        </p:spPr>
        <p:txBody>
          <a:bodyPr vert="horz" wrap="square" lIns="0" tIns="12700" rIns="0" bIns="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pc="-5" dirty="0" smtClean="0">
                <a:solidFill>
                  <a:srgbClr val="E36C09"/>
                </a:solidFill>
              </a:rPr>
              <a:t>WORKING Procedure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9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02674" y="580737"/>
            <a:ext cx="7759337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dirty="0"/>
              <a:t>SIGNIFICANCE </a:t>
            </a:r>
            <a:r>
              <a:rPr spc="5" dirty="0"/>
              <a:t>OF</a:t>
            </a:r>
            <a:r>
              <a:rPr spc="-240" dirty="0"/>
              <a:t> </a:t>
            </a:r>
            <a:r>
              <a:rPr dirty="0"/>
              <a:t>THE  PROJECT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15"/>
          </p:nvPr>
        </p:nvSpPr>
        <p:spPr>
          <a:xfrm>
            <a:off x="11219010" y="6464680"/>
            <a:ext cx="275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240"/>
              </a:lnSpc>
            </a:pPr>
            <a:fld id="{81D60167-4931-47E6-BA6A-407CBD079E47}" type="slidenum">
              <a:rPr spc="-60" dirty="0"/>
              <a:t>13</a:t>
            </a:fld>
            <a:endParaRPr spc="-60" dirty="0"/>
          </a:p>
        </p:txBody>
      </p:sp>
      <p:sp>
        <p:nvSpPr>
          <p:cNvPr id="3" name="object 3"/>
          <p:cNvSpPr txBox="1"/>
          <p:nvPr/>
        </p:nvSpPr>
        <p:spPr>
          <a:xfrm>
            <a:off x="1120985" y="1915110"/>
            <a:ext cx="9372600" cy="216661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95"/>
              </a:spcBef>
              <a:buSzPct val="96428"/>
              <a:buFont typeface="Wingdings" pitchFamily="2" charset="2"/>
              <a:buChar char="ü"/>
              <a:tabLst>
                <a:tab pos="137795" algn="l"/>
              </a:tabLst>
            </a:pPr>
            <a:r>
              <a:rPr sz="2800" spc="-55" dirty="0">
                <a:latin typeface="Arial"/>
                <a:cs typeface="Arial"/>
              </a:rPr>
              <a:t>Irrigation </a:t>
            </a:r>
            <a:r>
              <a:rPr sz="2800" spc="-35" dirty="0">
                <a:latin typeface="Arial"/>
                <a:cs typeface="Arial"/>
              </a:rPr>
              <a:t>in</a:t>
            </a:r>
            <a:r>
              <a:rPr sz="2800" spc="-245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fields.</a:t>
            </a:r>
            <a:endParaRPr sz="2800" dirty="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5"/>
              </a:spcBef>
              <a:buSzPct val="96428"/>
              <a:buFont typeface="Wingdings" pitchFamily="2" charset="2"/>
              <a:buChar char="ü"/>
              <a:tabLst>
                <a:tab pos="137795" algn="l"/>
              </a:tabLst>
            </a:pPr>
            <a:r>
              <a:rPr sz="2800" spc="-55" dirty="0">
                <a:latin typeface="Arial"/>
                <a:cs typeface="Arial"/>
              </a:rPr>
              <a:t>Irrigation </a:t>
            </a:r>
            <a:r>
              <a:rPr sz="2800" spc="-45" dirty="0">
                <a:latin typeface="Arial"/>
                <a:cs typeface="Arial"/>
              </a:rPr>
              <a:t>in</a:t>
            </a:r>
            <a:r>
              <a:rPr sz="2800" spc="-235" dirty="0">
                <a:latin typeface="Arial"/>
                <a:cs typeface="Arial"/>
              </a:rPr>
              <a:t> </a:t>
            </a:r>
            <a:r>
              <a:rPr sz="2800" spc="-140" dirty="0">
                <a:latin typeface="Arial"/>
                <a:cs typeface="Arial"/>
              </a:rPr>
              <a:t>garden,parks.</a:t>
            </a:r>
            <a:endParaRPr sz="2800" dirty="0">
              <a:latin typeface="Arial"/>
              <a:cs typeface="Arial"/>
            </a:endParaRPr>
          </a:p>
          <a:p>
            <a:pPr marL="469900" marR="5080" indent="-457200">
              <a:lnSpc>
                <a:spcPct val="100000"/>
              </a:lnSpc>
              <a:buSzPct val="96428"/>
              <a:buFont typeface="Wingdings" pitchFamily="2" charset="2"/>
              <a:buChar char="ü"/>
              <a:tabLst>
                <a:tab pos="137795" algn="l"/>
                <a:tab pos="1899285" algn="l"/>
              </a:tabLst>
            </a:pPr>
            <a:r>
              <a:rPr sz="2800" spc="-175" dirty="0">
                <a:latin typeface="Arial"/>
                <a:cs typeface="Arial"/>
              </a:rPr>
              <a:t>Very</a:t>
            </a:r>
            <a:r>
              <a:rPr sz="2800" spc="-20" dirty="0">
                <a:latin typeface="Arial"/>
                <a:cs typeface="Arial"/>
              </a:rPr>
              <a:t> </a:t>
            </a:r>
            <a:r>
              <a:rPr sz="2800" spc="-105" dirty="0" smtClean="0">
                <a:latin typeface="Arial"/>
                <a:cs typeface="Arial"/>
              </a:rPr>
              <a:t>useful</a:t>
            </a:r>
            <a:r>
              <a:rPr lang="en-US" sz="2800" spc="-105" dirty="0" smtClean="0">
                <a:latin typeface="Arial"/>
                <a:cs typeface="Arial"/>
              </a:rPr>
              <a:t> </a:t>
            </a:r>
            <a:r>
              <a:rPr sz="2800" spc="-10" dirty="0" smtClean="0">
                <a:latin typeface="Arial"/>
                <a:cs typeface="Arial"/>
              </a:rPr>
              <a:t>for </a:t>
            </a:r>
            <a:r>
              <a:rPr sz="2800" spc="-105" dirty="0">
                <a:latin typeface="Arial"/>
                <a:cs typeface="Arial"/>
              </a:rPr>
              <a:t>people </a:t>
            </a:r>
            <a:r>
              <a:rPr sz="2800" spc="-65" dirty="0">
                <a:latin typeface="Arial"/>
                <a:cs typeface="Arial"/>
              </a:rPr>
              <a:t>who </a:t>
            </a:r>
            <a:r>
              <a:rPr sz="2800" spc="-90" dirty="0">
                <a:latin typeface="Arial"/>
                <a:cs typeface="Arial"/>
              </a:rPr>
              <a:t>do </a:t>
            </a:r>
            <a:r>
              <a:rPr sz="2800" spc="-10" dirty="0">
                <a:latin typeface="Arial"/>
                <a:cs typeface="Arial"/>
              </a:rPr>
              <a:t>not </a:t>
            </a:r>
            <a:r>
              <a:rPr sz="2800" spc="-175" dirty="0">
                <a:latin typeface="Arial"/>
                <a:cs typeface="Arial"/>
              </a:rPr>
              <a:t>have </a:t>
            </a:r>
            <a:r>
              <a:rPr sz="2800" spc="-25" dirty="0">
                <a:latin typeface="Arial"/>
                <a:cs typeface="Arial"/>
              </a:rPr>
              <a:t>time</a:t>
            </a:r>
            <a:r>
              <a:rPr sz="2800" spc="-565" dirty="0">
                <a:latin typeface="Arial"/>
                <a:cs typeface="Arial"/>
              </a:rPr>
              <a:t> </a:t>
            </a:r>
            <a:r>
              <a:rPr sz="2800" spc="25" dirty="0">
                <a:latin typeface="Arial"/>
                <a:cs typeface="Arial"/>
              </a:rPr>
              <a:t>to  </a:t>
            </a:r>
            <a:r>
              <a:rPr sz="2800" spc="-60" dirty="0">
                <a:latin typeface="Arial"/>
                <a:cs typeface="Arial"/>
              </a:rPr>
              <a:t>water </a:t>
            </a:r>
            <a:r>
              <a:rPr sz="2800" spc="-10" dirty="0">
                <a:latin typeface="Arial"/>
                <a:cs typeface="Arial"/>
              </a:rPr>
              <a:t>their </a:t>
            </a:r>
            <a:r>
              <a:rPr sz="2800" spc="-95" dirty="0">
                <a:latin typeface="Arial"/>
                <a:cs typeface="Arial"/>
              </a:rPr>
              <a:t>plants </a:t>
            </a:r>
            <a:r>
              <a:rPr sz="2800" spc="-185" dirty="0">
                <a:latin typeface="Arial"/>
                <a:cs typeface="Arial"/>
              </a:rPr>
              <a:t>because </a:t>
            </a:r>
            <a:r>
              <a:rPr sz="2800" spc="-10" dirty="0">
                <a:latin typeface="Arial"/>
                <a:cs typeface="Arial"/>
              </a:rPr>
              <a:t>of </a:t>
            </a:r>
            <a:r>
              <a:rPr sz="2800" spc="-170" dirty="0">
                <a:latin typeface="Arial"/>
                <a:cs typeface="Arial"/>
              </a:rPr>
              <a:t>busy </a:t>
            </a:r>
            <a:r>
              <a:rPr sz="2800" spc="-35" dirty="0">
                <a:latin typeface="Arial"/>
                <a:cs typeface="Arial"/>
              </a:rPr>
              <a:t>life</a:t>
            </a:r>
            <a:r>
              <a:rPr sz="2800" spc="-40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schedule.</a:t>
            </a:r>
            <a:endParaRPr sz="2800" dirty="0">
              <a:latin typeface="Arial"/>
              <a:cs typeface="Arial"/>
            </a:endParaRPr>
          </a:p>
          <a:p>
            <a:pPr marL="469900" marR="197485" indent="-457200">
              <a:lnSpc>
                <a:spcPct val="100000"/>
              </a:lnSpc>
              <a:buSzPct val="96428"/>
              <a:buFont typeface="Wingdings" pitchFamily="2" charset="2"/>
              <a:buChar char="ü"/>
              <a:tabLst>
                <a:tab pos="137795" algn="l"/>
              </a:tabLst>
            </a:pPr>
            <a:r>
              <a:rPr sz="2800" spc="-204" dirty="0">
                <a:latin typeface="Arial"/>
                <a:cs typeface="Arial"/>
              </a:rPr>
              <a:t>The </a:t>
            </a:r>
            <a:r>
              <a:rPr sz="2800" spc="-55" dirty="0">
                <a:latin typeface="Arial"/>
                <a:cs typeface="Arial"/>
              </a:rPr>
              <a:t>project </a:t>
            </a:r>
            <a:r>
              <a:rPr sz="2800" spc="-145" dirty="0">
                <a:latin typeface="Arial"/>
                <a:cs typeface="Arial"/>
              </a:rPr>
              <a:t>is </a:t>
            </a:r>
            <a:r>
              <a:rPr sz="2800" spc="-105" dirty="0">
                <a:latin typeface="Arial"/>
                <a:cs typeface="Arial"/>
              </a:rPr>
              <a:t>very </a:t>
            </a:r>
            <a:r>
              <a:rPr sz="2800" spc="-125" dirty="0">
                <a:latin typeface="Arial"/>
                <a:cs typeface="Arial"/>
              </a:rPr>
              <a:t>economical </a:t>
            </a:r>
            <a:r>
              <a:rPr sz="2800" spc="-35" dirty="0">
                <a:latin typeface="Arial"/>
                <a:cs typeface="Arial"/>
              </a:rPr>
              <a:t>in </a:t>
            </a:r>
            <a:r>
              <a:rPr sz="2800" spc="-85" dirty="0">
                <a:latin typeface="Arial"/>
                <a:cs typeface="Arial"/>
              </a:rPr>
              <a:t>terms </a:t>
            </a:r>
            <a:r>
              <a:rPr sz="2800" spc="-10" dirty="0">
                <a:latin typeface="Arial"/>
                <a:cs typeface="Arial"/>
              </a:rPr>
              <a:t>of</a:t>
            </a:r>
            <a:r>
              <a:rPr sz="2800" spc="-375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cost  </a:t>
            </a:r>
            <a:r>
              <a:rPr sz="2800" spc="-135" dirty="0">
                <a:latin typeface="Arial"/>
                <a:cs typeface="Arial"/>
              </a:rPr>
              <a:t>and </a:t>
            </a:r>
            <a:r>
              <a:rPr sz="2800" spc="-120" dirty="0">
                <a:latin typeface="Arial"/>
                <a:cs typeface="Arial"/>
              </a:rPr>
              <a:t>power.</a:t>
            </a:r>
            <a:endParaRPr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3821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84234" y="603809"/>
            <a:ext cx="2083647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solidFill>
                  <a:srgbClr val="F79546"/>
                </a:solidFill>
              </a:rPr>
              <a:t>MERITS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15"/>
          </p:nvPr>
        </p:nvSpPr>
        <p:spPr>
          <a:xfrm>
            <a:off x="11219010" y="6464680"/>
            <a:ext cx="275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240"/>
              </a:lnSpc>
            </a:pPr>
            <a:fld id="{81D60167-4931-47E6-BA6A-407CBD079E47}" type="slidenum">
              <a:rPr spc="-60" dirty="0"/>
              <a:t>14</a:t>
            </a:fld>
            <a:endParaRPr spc="-60" dirty="0"/>
          </a:p>
        </p:txBody>
      </p:sp>
      <p:sp>
        <p:nvSpPr>
          <p:cNvPr id="3" name="object 3"/>
          <p:cNvSpPr txBox="1"/>
          <p:nvPr/>
        </p:nvSpPr>
        <p:spPr>
          <a:xfrm>
            <a:off x="1019387" y="1503935"/>
            <a:ext cx="8007047" cy="264880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27050" indent="-514350">
              <a:lnSpc>
                <a:spcPct val="100000"/>
              </a:lnSpc>
              <a:spcBef>
                <a:spcPts val="95"/>
              </a:spcBef>
              <a:buSzPct val="96428"/>
              <a:buFont typeface="Wingdings" pitchFamily="2" charset="2"/>
              <a:buChar char="Ø"/>
              <a:tabLst>
                <a:tab pos="137795" algn="l"/>
              </a:tabLst>
            </a:pPr>
            <a:r>
              <a:rPr lang="en-US" sz="2800" spc="-125" dirty="0" smtClean="0">
                <a:latin typeface="Arial"/>
                <a:cs typeface="Arial"/>
              </a:rPr>
              <a:t>This makes increase in productivity</a:t>
            </a:r>
          </a:p>
          <a:p>
            <a:pPr marL="469900" indent="-457200">
              <a:lnSpc>
                <a:spcPct val="100000"/>
              </a:lnSpc>
              <a:spcBef>
                <a:spcPts val="95"/>
              </a:spcBef>
              <a:buSzPct val="96428"/>
              <a:buFont typeface="Wingdings" pitchFamily="2" charset="2"/>
              <a:buChar char="Ø"/>
              <a:tabLst>
                <a:tab pos="137795" algn="l"/>
              </a:tabLst>
            </a:pPr>
            <a:r>
              <a:rPr lang="en-US" sz="2800" spc="-125" dirty="0" smtClean="0">
                <a:latin typeface="Arial"/>
                <a:cs typeface="Arial"/>
              </a:rPr>
              <a:t>Reduces water consumption</a:t>
            </a:r>
          </a:p>
          <a:p>
            <a:pPr marL="469900" indent="-457200">
              <a:lnSpc>
                <a:spcPct val="100000"/>
              </a:lnSpc>
              <a:spcBef>
                <a:spcPts val="95"/>
              </a:spcBef>
              <a:buSzPct val="96428"/>
              <a:buFont typeface="Wingdings" pitchFamily="2" charset="2"/>
              <a:buChar char="Ø"/>
              <a:tabLst>
                <a:tab pos="137795" algn="l"/>
              </a:tabLst>
            </a:pPr>
            <a:r>
              <a:rPr lang="en-US" sz="2800" spc="-125" dirty="0" smtClean="0">
                <a:latin typeface="Arial"/>
                <a:cs typeface="Arial"/>
              </a:rPr>
              <a:t>Reduces </a:t>
            </a:r>
            <a:r>
              <a:rPr lang="en-US" sz="2800" spc="-125" dirty="0" smtClean="0">
                <a:latin typeface="Arial"/>
                <a:cs typeface="Arial"/>
              </a:rPr>
              <a:t>manpower  </a:t>
            </a:r>
          </a:p>
          <a:p>
            <a:pPr marL="469900" indent="-457200">
              <a:lnSpc>
                <a:spcPct val="100000"/>
              </a:lnSpc>
              <a:spcBef>
                <a:spcPts val="95"/>
              </a:spcBef>
              <a:buSzPct val="96428"/>
              <a:buFont typeface="Wingdings" pitchFamily="2" charset="2"/>
              <a:buChar char="Ø"/>
              <a:tabLst>
                <a:tab pos="137795" algn="l"/>
              </a:tabLst>
            </a:pPr>
            <a:r>
              <a:rPr lang="en-US" sz="2800" spc="-125" dirty="0" smtClean="0">
                <a:latin typeface="Arial"/>
                <a:cs typeface="Arial"/>
              </a:rPr>
              <a:t>Much land will be irrigated</a:t>
            </a:r>
            <a:endParaRPr lang="en-US" sz="2800" dirty="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95"/>
              </a:spcBef>
              <a:buSzPct val="96428"/>
              <a:buFont typeface="Wingdings" pitchFamily="2" charset="2"/>
              <a:buChar char="Ø"/>
              <a:tabLst>
                <a:tab pos="137795" algn="l"/>
              </a:tabLst>
            </a:pPr>
            <a:r>
              <a:rPr sz="2800" spc="-160" dirty="0" smtClean="0">
                <a:latin typeface="Arial"/>
                <a:cs typeface="Arial"/>
              </a:rPr>
              <a:t>Works </a:t>
            </a:r>
            <a:r>
              <a:rPr sz="2800" spc="-130" dirty="0">
                <a:latin typeface="Arial"/>
                <a:cs typeface="Arial"/>
              </a:rPr>
              <a:t>according </a:t>
            </a:r>
            <a:r>
              <a:rPr sz="2800" spc="25" dirty="0">
                <a:latin typeface="Arial"/>
                <a:cs typeface="Arial"/>
              </a:rPr>
              <a:t>to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95" dirty="0">
                <a:latin typeface="Arial"/>
                <a:cs typeface="Arial"/>
              </a:rPr>
              <a:t>soil</a:t>
            </a:r>
            <a:r>
              <a:rPr sz="2800" spc="-385" dirty="0">
                <a:latin typeface="Arial"/>
                <a:cs typeface="Arial"/>
              </a:rPr>
              <a:t> </a:t>
            </a:r>
            <a:r>
              <a:rPr sz="2800" spc="-60" dirty="0" smtClean="0">
                <a:latin typeface="Arial"/>
                <a:cs typeface="Arial"/>
              </a:rPr>
              <a:t>condition</a:t>
            </a:r>
            <a:endParaRPr sz="2900" dirty="0">
              <a:latin typeface="Times New Roman"/>
              <a:cs typeface="Times New Roman"/>
            </a:endParaRPr>
          </a:p>
          <a:p>
            <a:pPr marL="469900" indent="-457200">
              <a:lnSpc>
                <a:spcPct val="100000"/>
              </a:lnSpc>
              <a:spcBef>
                <a:spcPts val="5"/>
              </a:spcBef>
              <a:buSzPct val="96428"/>
              <a:buFont typeface="Wingdings" pitchFamily="2" charset="2"/>
              <a:buChar char="Ø"/>
              <a:tabLst>
                <a:tab pos="137795" algn="l"/>
              </a:tabLst>
            </a:pPr>
            <a:r>
              <a:rPr sz="2800" spc="-170" dirty="0">
                <a:latin typeface="Arial"/>
                <a:cs typeface="Arial"/>
              </a:rPr>
              <a:t>Low </a:t>
            </a:r>
            <a:r>
              <a:rPr sz="2800" spc="-130" dirty="0">
                <a:latin typeface="Arial"/>
                <a:cs typeface="Arial"/>
              </a:rPr>
              <a:t>cost </a:t>
            </a:r>
            <a:r>
              <a:rPr sz="2800" spc="-135" dirty="0">
                <a:latin typeface="Arial"/>
                <a:cs typeface="Arial"/>
              </a:rPr>
              <a:t>and </a:t>
            </a:r>
            <a:r>
              <a:rPr sz="2800" spc="-75" dirty="0">
                <a:latin typeface="Arial"/>
                <a:cs typeface="Arial"/>
              </a:rPr>
              <a:t>reliable</a:t>
            </a:r>
            <a:r>
              <a:rPr sz="2800" spc="-105" dirty="0">
                <a:latin typeface="Arial"/>
                <a:cs typeface="Arial"/>
              </a:rPr>
              <a:t> </a:t>
            </a:r>
            <a:r>
              <a:rPr sz="2800" spc="-50" dirty="0" smtClean="0">
                <a:latin typeface="Arial"/>
                <a:cs typeface="Arial"/>
              </a:rPr>
              <a:t>circuit</a:t>
            </a:r>
            <a:endParaRPr sz="29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0411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19200" y="439270"/>
            <a:ext cx="9934222" cy="4751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dirty="0"/>
              <a:t>. CONCLUSIONS AND FUTURE SCOPE </a:t>
            </a: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sz="quarter" idx="1"/>
          </p:nvPr>
        </p:nvSpPr>
        <p:spPr>
          <a:xfrm>
            <a:off x="653143" y="1744318"/>
            <a:ext cx="10924964" cy="33618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0" marR="136525" indent="0">
              <a:spcBef>
                <a:spcPts val="95"/>
              </a:spcBef>
              <a:buNone/>
              <a:tabLst>
                <a:tab pos="2478405" algn="l"/>
              </a:tabLst>
            </a:pPr>
            <a:r>
              <a:rPr lang="en-US" dirty="0" smtClean="0"/>
              <a:t>The </a:t>
            </a:r>
            <a:r>
              <a:rPr lang="en-US" dirty="0" err="1"/>
              <a:t>Arduino</a:t>
            </a:r>
            <a:r>
              <a:rPr lang="en-US" dirty="0"/>
              <a:t> based automatic irrigation system is simple and precise way of irrigation. </a:t>
            </a:r>
            <a:r>
              <a:rPr lang="en-US" dirty="0" err="1"/>
              <a:t>Hence,this</a:t>
            </a:r>
            <a:r>
              <a:rPr lang="en-US" dirty="0"/>
              <a:t> system is very useful as it reduces manual work of the farmers and also helps in the proper </a:t>
            </a:r>
            <a:r>
              <a:rPr lang="en-US" dirty="0" smtClean="0"/>
              <a:t>utilization of </a:t>
            </a:r>
            <a:r>
              <a:rPr lang="en-US" dirty="0"/>
              <a:t>resources. It eliminates the manual switching mechanism used by the farmers to ON/OFF the irrigation system. </a:t>
            </a:r>
            <a:endParaRPr lang="en-US" dirty="0" smtClean="0"/>
          </a:p>
          <a:p>
            <a:pPr marL="0" marR="136525" indent="0">
              <a:spcBef>
                <a:spcPts val="95"/>
              </a:spcBef>
              <a:buNone/>
              <a:tabLst>
                <a:tab pos="2478405" algn="l"/>
              </a:tabLst>
            </a:pPr>
            <a:endParaRPr lang="en-US" dirty="0"/>
          </a:p>
          <a:p>
            <a:pPr marL="0" marR="136525" indent="0">
              <a:spcBef>
                <a:spcPts val="95"/>
              </a:spcBef>
              <a:buNone/>
              <a:tabLst>
                <a:tab pos="2478405" algn="l"/>
              </a:tabLst>
            </a:pPr>
            <a:r>
              <a:rPr lang="en-US" dirty="0" smtClean="0"/>
              <a:t>This </a:t>
            </a:r>
            <a:r>
              <a:rPr lang="en-US" dirty="0"/>
              <a:t>project can be extended to greenhouses where manual supervision is less. Fully automated gardens and farm lands can be created using this principle in the right </a:t>
            </a:r>
            <a:r>
              <a:rPr lang="en-US" dirty="0" err="1"/>
              <a:t>manneron</a:t>
            </a:r>
            <a:r>
              <a:rPr lang="en-US" dirty="0"/>
              <a:t> large scale.</a:t>
            </a:r>
            <a:endParaRPr spc="-280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15"/>
          </p:nvPr>
        </p:nvSpPr>
        <p:spPr>
          <a:xfrm>
            <a:off x="11219010" y="6464680"/>
            <a:ext cx="27516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240"/>
              </a:lnSpc>
            </a:pPr>
            <a:fld id="{81D60167-4931-47E6-BA6A-407CBD079E47}" type="slidenum">
              <a:rPr spc="-60" dirty="0"/>
              <a:t>15</a:t>
            </a:fld>
            <a:endParaRPr spc="-60" dirty="0"/>
          </a:p>
        </p:txBody>
      </p:sp>
    </p:spTree>
    <p:extLst>
      <p:ext uri="{BB962C8B-B14F-4D97-AF65-F5344CB8AC3E}">
        <p14:creationId xmlns:p14="http://schemas.microsoft.com/office/powerpoint/2010/main" val="252802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2"/>
          <p:cNvSpPr>
            <a:spLocks noGrp="1"/>
          </p:cNvSpPr>
          <p:nvPr>
            <p:ph sz="quarter" idx="1"/>
          </p:nvPr>
        </p:nvSpPr>
        <p:spPr>
          <a:xfrm>
            <a:off x="685801" y="143691"/>
            <a:ext cx="10131425" cy="671430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57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[1]G. </a:t>
            </a:r>
            <a:r>
              <a:rPr lang="en-US" dirty="0" err="1"/>
              <a:t>Dearib</a:t>
            </a:r>
            <a:r>
              <a:rPr lang="en-US" dirty="0"/>
              <a:t>, Cooperative Automatic </a:t>
            </a:r>
            <a:r>
              <a:rPr lang="en-US" dirty="0" err="1"/>
              <a:t>IrrigationSystem</a:t>
            </a:r>
            <a:r>
              <a:rPr lang="en-US" dirty="0"/>
              <a:t> using </a:t>
            </a:r>
            <a:r>
              <a:rPr lang="en-US" dirty="0" err="1"/>
              <a:t>Arduino.International</a:t>
            </a:r>
            <a:r>
              <a:rPr lang="en-US" dirty="0"/>
              <a:t> Journal of </a:t>
            </a:r>
            <a:r>
              <a:rPr lang="en-US" dirty="0" err="1"/>
              <a:t>Scienceand</a:t>
            </a:r>
            <a:r>
              <a:rPr lang="en-US" dirty="0"/>
              <a:t> Research 6(3)2017, 1781-1787</a:t>
            </a:r>
            <a:r>
              <a:rPr lang="en-US" dirty="0" smtClean="0"/>
              <a:t>.</a:t>
            </a:r>
          </a:p>
          <a:p>
            <a:r>
              <a:rPr lang="en-US" dirty="0" smtClean="0"/>
              <a:t>[</a:t>
            </a:r>
            <a:r>
              <a:rPr lang="en-US" dirty="0"/>
              <a:t>2]S. </a:t>
            </a:r>
            <a:r>
              <a:rPr lang="en-US" dirty="0" err="1"/>
              <a:t>Rakshak</a:t>
            </a:r>
            <a:r>
              <a:rPr lang="en-US" dirty="0"/>
              <a:t> , Prof. R. W. Deshpande, Automated Irrigation System Based on Arduino Controller Using Sensors. International Journal of Innovative Research in Computer and Communication Engineering 5(7), 2017, 13394-13400</a:t>
            </a:r>
            <a:r>
              <a:rPr lang="en-US" dirty="0" smtClean="0"/>
              <a:t>.</a:t>
            </a:r>
          </a:p>
          <a:p>
            <a:r>
              <a:rPr lang="en-US" dirty="0" smtClean="0"/>
              <a:t>[</a:t>
            </a:r>
            <a:r>
              <a:rPr lang="en-US" dirty="0"/>
              <a:t>3]H.T </a:t>
            </a:r>
            <a:r>
              <a:rPr lang="en-US" dirty="0" err="1"/>
              <a:t>Ingale,N</a:t>
            </a:r>
            <a:r>
              <a:rPr lang="en-US" dirty="0"/>
              <a:t>. </a:t>
            </a:r>
            <a:r>
              <a:rPr lang="en-US" dirty="0" err="1"/>
              <a:t>Kasat</a:t>
            </a:r>
            <a:r>
              <a:rPr lang="en-US" dirty="0"/>
              <a:t>, Automated Irrigation System”, Proceedings of the International Journal of Engineering Research and Development, 4(11),2012. </a:t>
            </a:r>
          </a:p>
        </p:txBody>
      </p:sp>
    </p:spTree>
    <p:extLst>
      <p:ext uri="{BB962C8B-B14F-4D97-AF65-F5344CB8AC3E}">
        <p14:creationId xmlns:p14="http://schemas.microsoft.com/office/powerpoint/2010/main" val="62550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9956800" cy="970844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64444" y="1354667"/>
            <a:ext cx="10001956" cy="5356352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Objective</a:t>
            </a:r>
          </a:p>
          <a:p>
            <a:r>
              <a:rPr lang="en-US" dirty="0" smtClean="0"/>
              <a:t>Problem faced in Agriculture</a:t>
            </a:r>
          </a:p>
          <a:p>
            <a:r>
              <a:rPr lang="en-US" dirty="0"/>
              <a:t>Required </a:t>
            </a:r>
            <a:r>
              <a:rPr lang="en-US" dirty="0" smtClean="0"/>
              <a:t>Elements</a:t>
            </a:r>
          </a:p>
          <a:p>
            <a:r>
              <a:rPr lang="en-US" dirty="0" smtClean="0"/>
              <a:t>Block Diagram</a:t>
            </a:r>
          </a:p>
          <a:p>
            <a:r>
              <a:rPr lang="en-US" dirty="0" smtClean="0"/>
              <a:t>Project Procedure</a:t>
            </a:r>
          </a:p>
          <a:p>
            <a:r>
              <a:rPr lang="en-US" dirty="0" smtClean="0"/>
              <a:t>Merits</a:t>
            </a:r>
          </a:p>
          <a:p>
            <a:r>
              <a:rPr lang="en-US" dirty="0" smtClean="0"/>
              <a:t>Conclusion and future work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5333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56508" y="6477381"/>
            <a:ext cx="103293" cy="1410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40"/>
              </a:lnSpc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24592" y="697737"/>
            <a:ext cx="8983133" cy="6024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50265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solidFill>
                  <a:srgbClr val="FF0000"/>
                </a:solidFill>
                <a:latin typeface="Arial Black"/>
                <a:cs typeface="Arial Black"/>
              </a:rPr>
              <a:t>Introduction</a:t>
            </a:r>
            <a:endParaRPr sz="2800" dirty="0">
              <a:latin typeface="Arial Black"/>
              <a:cs typeface="Arial Black"/>
            </a:endParaRPr>
          </a:p>
          <a:p>
            <a:pPr marL="12700" marR="196215">
              <a:lnSpc>
                <a:spcPct val="100000"/>
              </a:lnSpc>
              <a:spcBef>
                <a:spcPts val="2630"/>
              </a:spcBef>
              <a:buSzPct val="96428"/>
              <a:buChar char="•"/>
              <a:tabLst>
                <a:tab pos="137795" algn="l"/>
              </a:tabLst>
            </a:pPr>
            <a:r>
              <a:rPr sz="2800" spc="-55" dirty="0">
                <a:latin typeface="Arial"/>
                <a:cs typeface="Arial"/>
              </a:rPr>
              <a:t>Irrigation </a:t>
            </a:r>
            <a:r>
              <a:rPr sz="2800" spc="-155" dirty="0">
                <a:latin typeface="Arial"/>
                <a:cs typeface="Arial"/>
              </a:rPr>
              <a:t>is </a:t>
            </a:r>
            <a:r>
              <a:rPr sz="2800" spc="-35" dirty="0">
                <a:latin typeface="Arial"/>
                <a:cs typeface="Arial"/>
              </a:rPr>
              <a:t>the artificial </a:t>
            </a:r>
            <a:r>
              <a:rPr sz="2800" spc="-80" dirty="0">
                <a:latin typeface="Arial"/>
                <a:cs typeface="Arial"/>
              </a:rPr>
              <a:t>application </a:t>
            </a:r>
            <a:r>
              <a:rPr sz="2800" spc="-10" dirty="0">
                <a:latin typeface="Arial"/>
                <a:cs typeface="Arial"/>
              </a:rPr>
              <a:t>of</a:t>
            </a:r>
            <a:r>
              <a:rPr sz="2800" spc="-44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water 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100" dirty="0">
                <a:latin typeface="Arial"/>
                <a:cs typeface="Arial"/>
              </a:rPr>
              <a:t>land </a:t>
            </a:r>
            <a:r>
              <a:rPr sz="2800" spc="-25" dirty="0">
                <a:latin typeface="Arial"/>
                <a:cs typeface="Arial"/>
              </a:rPr>
              <a:t>or</a:t>
            </a:r>
            <a:r>
              <a:rPr sz="2800" spc="-459" dirty="0">
                <a:latin typeface="Arial"/>
                <a:cs typeface="Arial"/>
              </a:rPr>
              <a:t> </a:t>
            </a:r>
            <a:r>
              <a:rPr sz="2800" spc="-90" dirty="0">
                <a:latin typeface="Arial"/>
                <a:cs typeface="Arial"/>
              </a:rPr>
              <a:t>soil.</a:t>
            </a:r>
            <a:endParaRPr sz="2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•"/>
            </a:pPr>
            <a:endParaRPr lang="en-US" sz="2900" dirty="0" smtClean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•"/>
            </a:pPr>
            <a:r>
              <a:rPr lang="en-US" sz="2900" dirty="0" smtClean="0">
                <a:latin typeface="Times New Roman"/>
                <a:cs typeface="Times New Roman"/>
              </a:rPr>
              <a:t>It is used to assist in the growing of agricultural crops, maintenance of landscapes and revegetation of disturbed soils in dry areas and during periods of inadequate rainfall. </a:t>
            </a:r>
            <a:endParaRPr sz="2900" dirty="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buSzPct val="96428"/>
              <a:buChar char="•"/>
              <a:tabLst>
                <a:tab pos="137795" algn="l"/>
              </a:tabLst>
            </a:pPr>
            <a:endParaRPr lang="en-US" sz="2800" spc="-145" dirty="0" smtClean="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buSzPct val="96428"/>
              <a:buChar char="•"/>
              <a:tabLst>
                <a:tab pos="137795" algn="l"/>
              </a:tabLst>
            </a:pPr>
            <a:r>
              <a:rPr sz="2800" spc="-145" dirty="0" smtClean="0">
                <a:latin typeface="Arial"/>
                <a:cs typeface="Arial"/>
              </a:rPr>
              <a:t>Knowing </a:t>
            </a:r>
            <a:r>
              <a:rPr sz="2800" spc="-95" dirty="0">
                <a:latin typeface="Arial"/>
                <a:cs typeface="Arial"/>
              </a:rPr>
              <a:t>when </a:t>
            </a:r>
            <a:r>
              <a:rPr sz="2800" spc="-135" dirty="0">
                <a:latin typeface="Arial"/>
                <a:cs typeface="Arial"/>
              </a:rPr>
              <a:t>and </a:t>
            </a:r>
            <a:r>
              <a:rPr sz="2800" spc="-75" dirty="0">
                <a:latin typeface="Arial"/>
                <a:cs typeface="Arial"/>
              </a:rPr>
              <a:t>how </a:t>
            </a:r>
            <a:r>
              <a:rPr sz="2800" spc="-125" dirty="0">
                <a:latin typeface="Arial"/>
                <a:cs typeface="Arial"/>
              </a:rPr>
              <a:t>much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60" dirty="0" smtClean="0">
                <a:latin typeface="Arial"/>
                <a:cs typeface="Arial"/>
              </a:rPr>
              <a:t>water</a:t>
            </a:r>
            <a:r>
              <a:rPr lang="en-US" sz="2800" spc="-60" dirty="0" smtClean="0">
                <a:latin typeface="Arial"/>
                <a:cs typeface="Arial"/>
              </a:rPr>
              <a:t> </a:t>
            </a:r>
            <a:r>
              <a:rPr sz="2800" spc="-145" dirty="0" smtClean="0">
                <a:latin typeface="Arial"/>
                <a:cs typeface="Arial"/>
              </a:rPr>
              <a:t>is</a:t>
            </a:r>
            <a:r>
              <a:rPr sz="2800" spc="-500" dirty="0" smtClean="0">
                <a:latin typeface="Arial"/>
                <a:cs typeface="Arial"/>
              </a:rPr>
              <a:t> </a:t>
            </a:r>
            <a:r>
              <a:rPr lang="en-US" sz="2800" spc="-500" dirty="0">
                <a:latin typeface="Arial"/>
                <a:cs typeface="Arial"/>
              </a:rPr>
              <a:t> </a:t>
            </a:r>
            <a:r>
              <a:rPr sz="2800" spc="10" dirty="0" smtClean="0">
                <a:latin typeface="Arial"/>
                <a:cs typeface="Arial"/>
              </a:rPr>
              <a:t>two</a:t>
            </a:r>
            <a:r>
              <a:rPr lang="en-US" sz="2800" spc="10" dirty="0" smtClean="0">
                <a:latin typeface="Arial"/>
                <a:cs typeface="Arial"/>
              </a:rPr>
              <a:t> </a:t>
            </a:r>
            <a:r>
              <a:rPr sz="2800" spc="-35" dirty="0" smtClean="0">
                <a:latin typeface="Arial"/>
                <a:cs typeface="Arial"/>
              </a:rPr>
              <a:t>important </a:t>
            </a:r>
            <a:r>
              <a:rPr sz="2800" spc="-165" dirty="0">
                <a:latin typeface="Arial"/>
                <a:cs typeface="Arial"/>
              </a:rPr>
              <a:t>aspects </a:t>
            </a:r>
            <a:r>
              <a:rPr sz="2800" spc="-10" dirty="0">
                <a:latin typeface="Arial"/>
                <a:cs typeface="Arial"/>
              </a:rPr>
              <a:t>of </a:t>
            </a:r>
            <a:r>
              <a:rPr sz="2800" spc="-80" dirty="0">
                <a:latin typeface="Arial"/>
                <a:cs typeface="Arial"/>
              </a:rPr>
              <a:t>watering</a:t>
            </a:r>
            <a:r>
              <a:rPr sz="2800" spc="-355" dirty="0">
                <a:latin typeface="Arial"/>
                <a:cs typeface="Arial"/>
              </a:rPr>
              <a:t> </a:t>
            </a:r>
            <a:r>
              <a:rPr sz="2800" spc="-165" dirty="0">
                <a:latin typeface="Arial"/>
                <a:cs typeface="Arial"/>
              </a:rPr>
              <a:t>process.</a:t>
            </a:r>
            <a:endParaRPr sz="2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•"/>
            </a:pPr>
            <a:endParaRPr sz="2900" dirty="0">
              <a:latin typeface="Times New Roman"/>
              <a:cs typeface="Times New Roman"/>
            </a:endParaRPr>
          </a:p>
          <a:p>
            <a:pPr marL="12700" marR="1189355">
              <a:lnSpc>
                <a:spcPct val="100000"/>
              </a:lnSpc>
              <a:spcBef>
                <a:spcPts val="5"/>
              </a:spcBef>
              <a:buSzPct val="96428"/>
              <a:buChar char="•"/>
              <a:tabLst>
                <a:tab pos="137795" algn="l"/>
              </a:tabLst>
            </a:pPr>
            <a:r>
              <a:rPr sz="2800" spc="-345" dirty="0">
                <a:latin typeface="Arial"/>
                <a:cs typeface="Arial"/>
              </a:rPr>
              <a:t>To </a:t>
            </a:r>
            <a:r>
              <a:rPr sz="2800" spc="-175" dirty="0">
                <a:latin typeface="Arial"/>
                <a:cs typeface="Arial"/>
              </a:rPr>
              <a:t>make </a:t>
            </a:r>
            <a:r>
              <a:rPr sz="2800" spc="-40" dirty="0">
                <a:latin typeface="Arial"/>
                <a:cs typeface="Arial"/>
              </a:rPr>
              <a:t>the </a:t>
            </a:r>
            <a:r>
              <a:rPr sz="2800" spc="-85" dirty="0">
                <a:latin typeface="Arial"/>
                <a:cs typeface="Arial"/>
              </a:rPr>
              <a:t>farming </a:t>
            </a:r>
            <a:r>
              <a:rPr sz="2800" spc="-114" dirty="0">
                <a:latin typeface="Arial"/>
                <a:cs typeface="Arial"/>
              </a:rPr>
              <a:t>works </a:t>
            </a:r>
            <a:r>
              <a:rPr sz="2800" spc="-160" dirty="0">
                <a:latin typeface="Arial"/>
                <a:cs typeface="Arial"/>
              </a:rPr>
              <a:t>easily, </a:t>
            </a:r>
            <a:r>
              <a:rPr sz="2800" spc="-35" dirty="0">
                <a:latin typeface="Arial"/>
                <a:cs typeface="Arial"/>
              </a:rPr>
              <a:t>the  </a:t>
            </a:r>
            <a:r>
              <a:rPr sz="2800" spc="-75" dirty="0">
                <a:latin typeface="Arial"/>
                <a:cs typeface="Arial"/>
              </a:rPr>
              <a:t>automatic </a:t>
            </a:r>
            <a:r>
              <a:rPr sz="2800" spc="-45" dirty="0">
                <a:latin typeface="Arial"/>
                <a:cs typeface="Arial"/>
              </a:rPr>
              <a:t>irrigation </a:t>
            </a:r>
            <a:r>
              <a:rPr sz="2800" spc="-170" dirty="0">
                <a:latin typeface="Arial"/>
                <a:cs typeface="Arial"/>
              </a:rPr>
              <a:t>system </a:t>
            </a:r>
            <a:r>
              <a:rPr sz="2800" spc="-145" dirty="0">
                <a:latin typeface="Arial"/>
                <a:cs typeface="Arial"/>
              </a:rPr>
              <a:t>is</a:t>
            </a:r>
            <a:r>
              <a:rPr sz="2800" spc="-285" dirty="0">
                <a:latin typeface="Arial"/>
                <a:cs typeface="Arial"/>
              </a:rPr>
              <a:t> </a:t>
            </a:r>
            <a:r>
              <a:rPr sz="2800" spc="-105" dirty="0">
                <a:latin typeface="Arial"/>
                <a:cs typeface="Arial"/>
              </a:rPr>
              <a:t>created.</a:t>
            </a:r>
            <a:endParaRPr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996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21198" y="170180"/>
            <a:ext cx="2574713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solidFill>
                  <a:srgbClr val="E36C09"/>
                </a:solidFill>
              </a:rPr>
              <a:t>Objective</a:t>
            </a:r>
            <a:endParaRPr sz="3600" dirty="0"/>
          </a:p>
        </p:txBody>
      </p:sp>
      <p:sp>
        <p:nvSpPr>
          <p:cNvPr id="3" name="object 3"/>
          <p:cNvSpPr txBox="1"/>
          <p:nvPr/>
        </p:nvSpPr>
        <p:spPr>
          <a:xfrm>
            <a:off x="352697" y="1313121"/>
            <a:ext cx="7419703" cy="56291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 indent="-124460">
              <a:lnSpc>
                <a:spcPct val="100000"/>
              </a:lnSpc>
              <a:spcBef>
                <a:spcPts val="95"/>
              </a:spcBef>
              <a:buSzPct val="96428"/>
              <a:buChar char="•"/>
              <a:tabLst>
                <a:tab pos="137795" algn="l"/>
                <a:tab pos="2012314" algn="l"/>
              </a:tabLst>
            </a:pPr>
            <a:r>
              <a:rPr sz="2800" spc="-345" dirty="0">
                <a:latin typeface="Arial"/>
                <a:cs typeface="Arial"/>
              </a:rPr>
              <a:t>To</a:t>
            </a:r>
            <a:r>
              <a:rPr sz="2800" spc="-125" dirty="0">
                <a:latin typeface="Arial"/>
                <a:cs typeface="Arial"/>
              </a:rPr>
              <a:t> </a:t>
            </a:r>
            <a:r>
              <a:rPr sz="2800" spc="-100" dirty="0">
                <a:latin typeface="Arial"/>
                <a:cs typeface="Arial"/>
              </a:rPr>
              <a:t>minimize	</a:t>
            </a:r>
            <a:r>
              <a:rPr sz="2800" spc="-120" dirty="0">
                <a:latin typeface="Arial"/>
                <a:cs typeface="Arial"/>
              </a:rPr>
              <a:t>manual </a:t>
            </a:r>
            <a:r>
              <a:rPr sz="2800" spc="-45" dirty="0">
                <a:latin typeface="Arial"/>
                <a:cs typeface="Arial"/>
              </a:rPr>
              <a:t>intervention </a:t>
            </a:r>
            <a:r>
              <a:rPr sz="2800" spc="-125" dirty="0">
                <a:latin typeface="Arial"/>
                <a:cs typeface="Arial"/>
              </a:rPr>
              <a:t>by </a:t>
            </a:r>
            <a:r>
              <a:rPr sz="2800" spc="-35" dirty="0">
                <a:latin typeface="Arial"/>
                <a:cs typeface="Arial"/>
              </a:rPr>
              <a:t>the</a:t>
            </a:r>
            <a:r>
              <a:rPr sz="2800" spc="-254" dirty="0">
                <a:latin typeface="Arial"/>
                <a:cs typeface="Arial"/>
              </a:rPr>
              <a:t> </a:t>
            </a:r>
            <a:r>
              <a:rPr sz="2800" spc="-110" dirty="0">
                <a:latin typeface="Arial"/>
                <a:cs typeface="Arial"/>
              </a:rPr>
              <a:t>farmer.</a:t>
            </a:r>
            <a:endParaRPr sz="2800" dirty="0">
              <a:latin typeface="Arial"/>
              <a:cs typeface="Arial"/>
            </a:endParaRPr>
          </a:p>
          <a:p>
            <a:pPr marL="137160" indent="-124460">
              <a:lnSpc>
                <a:spcPct val="100000"/>
              </a:lnSpc>
              <a:buSzPct val="96428"/>
              <a:buChar char="•"/>
              <a:tabLst>
                <a:tab pos="137795" algn="l"/>
              </a:tabLst>
            </a:pPr>
            <a:endParaRPr lang="en-US" sz="2800" dirty="0" smtClean="0">
              <a:latin typeface="Arial"/>
              <a:cs typeface="Arial"/>
            </a:endParaRPr>
          </a:p>
          <a:p>
            <a:pPr marL="137160" indent="-124460">
              <a:lnSpc>
                <a:spcPct val="100000"/>
              </a:lnSpc>
              <a:buSzPct val="96428"/>
              <a:buChar char="•"/>
              <a:tabLst>
                <a:tab pos="137795" algn="l"/>
              </a:tabLst>
            </a:pPr>
            <a:r>
              <a:rPr lang="en-US" sz="2800" dirty="0" smtClean="0">
                <a:latin typeface="Arial"/>
                <a:cs typeface="Arial"/>
              </a:rPr>
              <a:t> </a:t>
            </a:r>
            <a:r>
              <a:rPr lang="en-US" sz="2800" dirty="0">
                <a:latin typeface="Arial"/>
                <a:cs typeface="Arial"/>
              </a:rPr>
              <a:t>To check the moisture level in the soil and if moisture level is low then Arduino switches On a water pump to provide water to the plant.</a:t>
            </a:r>
          </a:p>
          <a:p>
            <a:pPr marL="137160" indent="-124460">
              <a:lnSpc>
                <a:spcPct val="100000"/>
              </a:lnSpc>
              <a:buSzPct val="96428"/>
              <a:buChar char="•"/>
              <a:tabLst>
                <a:tab pos="137795" algn="l"/>
              </a:tabLst>
            </a:pPr>
            <a:endParaRPr lang="en-US" sz="2800" dirty="0">
              <a:latin typeface="Arial"/>
              <a:cs typeface="Arial"/>
            </a:endParaRPr>
          </a:p>
          <a:p>
            <a:pPr marL="137160" indent="-124460">
              <a:lnSpc>
                <a:spcPct val="100000"/>
              </a:lnSpc>
              <a:buSzPct val="96428"/>
              <a:buChar char="•"/>
              <a:tabLst>
                <a:tab pos="137795" algn="l"/>
              </a:tabLst>
            </a:pPr>
            <a:r>
              <a:rPr lang="en-US" sz="2800" dirty="0" smtClean="0">
                <a:latin typeface="Arial"/>
                <a:cs typeface="Arial"/>
              </a:rPr>
              <a:t> </a:t>
            </a:r>
            <a:r>
              <a:rPr lang="en-US" sz="2800" dirty="0">
                <a:latin typeface="Arial"/>
                <a:cs typeface="Arial"/>
              </a:rPr>
              <a:t>To make water pump automatically off when system finds enough moisture </a:t>
            </a:r>
            <a:r>
              <a:rPr lang="en-US" sz="2800" dirty="0" smtClean="0">
                <a:latin typeface="Arial"/>
                <a:cs typeface="Arial"/>
              </a:rPr>
              <a:t>and water overflow in </a:t>
            </a:r>
            <a:r>
              <a:rPr lang="en-US" sz="2800" dirty="0">
                <a:latin typeface="Arial"/>
                <a:cs typeface="Arial"/>
              </a:rPr>
              <a:t>the soil</a:t>
            </a:r>
            <a:r>
              <a:rPr lang="en-US" sz="2800" dirty="0" smtClean="0">
                <a:latin typeface="Arial"/>
                <a:cs typeface="Arial"/>
              </a:rPr>
              <a:t>.</a:t>
            </a: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•"/>
            </a:pPr>
            <a:endParaRPr lang="en-US" sz="2900" dirty="0">
              <a:latin typeface="Times New Roman"/>
              <a:cs typeface="Times New Roman"/>
            </a:endParaRPr>
          </a:p>
          <a:p>
            <a:pPr marL="137160" indent="-124460">
              <a:lnSpc>
                <a:spcPct val="100000"/>
              </a:lnSpc>
              <a:buSzPct val="96428"/>
              <a:buChar char="•"/>
              <a:tabLst>
                <a:tab pos="137795" algn="l"/>
              </a:tabLst>
            </a:pPr>
            <a:r>
              <a:rPr lang="en-US" sz="2800" spc="-345" dirty="0">
                <a:latin typeface="Arial"/>
                <a:cs typeface="Arial"/>
              </a:rPr>
              <a:t>To </a:t>
            </a:r>
            <a:r>
              <a:rPr lang="en-US" sz="2800" spc="-345" dirty="0" smtClean="0">
                <a:latin typeface="Arial"/>
                <a:cs typeface="Arial"/>
              </a:rPr>
              <a:t> </a:t>
            </a:r>
            <a:r>
              <a:rPr lang="en-US" sz="2800" spc="-80" dirty="0" smtClean="0">
                <a:latin typeface="Arial"/>
                <a:cs typeface="Arial"/>
              </a:rPr>
              <a:t>prevent </a:t>
            </a:r>
            <a:r>
              <a:rPr lang="en-US" sz="2800" spc="-200" dirty="0">
                <a:latin typeface="Arial"/>
                <a:cs typeface="Arial"/>
              </a:rPr>
              <a:t>excessive </a:t>
            </a:r>
            <a:r>
              <a:rPr lang="en-US" sz="2800" spc="-165" dirty="0">
                <a:latin typeface="Arial"/>
                <a:cs typeface="Arial"/>
              </a:rPr>
              <a:t>wastage </a:t>
            </a:r>
            <a:r>
              <a:rPr lang="en-US" sz="2800" spc="-10" dirty="0">
                <a:latin typeface="Arial"/>
                <a:cs typeface="Arial"/>
              </a:rPr>
              <a:t>of</a:t>
            </a:r>
            <a:r>
              <a:rPr lang="en-US" sz="2800" spc="-350" dirty="0">
                <a:latin typeface="Arial"/>
                <a:cs typeface="Arial"/>
              </a:rPr>
              <a:t> </a:t>
            </a:r>
            <a:r>
              <a:rPr lang="en-US" sz="2800" spc="-350" dirty="0" smtClean="0">
                <a:latin typeface="Arial"/>
                <a:cs typeface="Arial"/>
              </a:rPr>
              <a:t> </a:t>
            </a:r>
            <a:r>
              <a:rPr lang="en-US" sz="2800" spc="-80" dirty="0" smtClean="0">
                <a:latin typeface="Arial"/>
                <a:cs typeface="Arial"/>
              </a:rPr>
              <a:t>water, electricity</a:t>
            </a:r>
            <a:r>
              <a:rPr lang="en-US" sz="2800" spc="-80" dirty="0">
                <a:latin typeface="Arial"/>
                <a:cs typeface="Arial"/>
              </a:rPr>
              <a:t>.</a:t>
            </a:r>
          </a:p>
          <a:p>
            <a:pPr marL="137160" indent="-124460">
              <a:lnSpc>
                <a:spcPct val="100000"/>
              </a:lnSpc>
              <a:buSzPct val="96428"/>
              <a:buChar char="•"/>
              <a:tabLst>
                <a:tab pos="137795" algn="l"/>
              </a:tabLst>
            </a:pPr>
            <a:endParaRPr sz="28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673737" y="4402667"/>
            <a:ext cx="3010263" cy="190782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673736" y="1444336"/>
            <a:ext cx="3010263" cy="18573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1322641" y="6464681"/>
            <a:ext cx="17102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240"/>
              </a:lnSpc>
            </a:pPr>
            <a:fld id="{81D60167-4931-47E6-BA6A-407CBD079E47}" type="slidenum"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4</a:t>
            </a:fld>
            <a:endParaRPr sz="12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057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43726" y="1305813"/>
            <a:ext cx="2904913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-170" dirty="0">
                <a:solidFill>
                  <a:srgbClr val="C0504D"/>
                </a:solidFill>
                <a:latin typeface="Trebuchet MS"/>
                <a:cs typeface="Trebuchet MS"/>
              </a:rPr>
              <a:t>Over</a:t>
            </a:r>
            <a:r>
              <a:rPr sz="2800" b="1" spc="-265" dirty="0">
                <a:solidFill>
                  <a:srgbClr val="C0504D"/>
                </a:solidFill>
                <a:latin typeface="Trebuchet MS"/>
                <a:cs typeface="Trebuchet MS"/>
              </a:rPr>
              <a:t> </a:t>
            </a:r>
            <a:r>
              <a:rPr sz="2800" b="1" spc="-140" dirty="0">
                <a:solidFill>
                  <a:srgbClr val="C0504D"/>
                </a:solidFill>
                <a:latin typeface="Trebuchet MS"/>
                <a:cs typeface="Trebuchet MS"/>
              </a:rPr>
              <a:t>Irrigation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755807" y="1405873"/>
            <a:ext cx="3237144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-155" dirty="0">
                <a:solidFill>
                  <a:srgbClr val="00AFEF"/>
                </a:solidFill>
                <a:latin typeface="Trebuchet MS"/>
                <a:cs typeface="Trebuchet MS"/>
              </a:rPr>
              <a:t>Under</a:t>
            </a:r>
            <a:r>
              <a:rPr sz="2800" b="1" spc="-260" dirty="0">
                <a:solidFill>
                  <a:srgbClr val="00AFEF"/>
                </a:solidFill>
                <a:latin typeface="Trebuchet MS"/>
                <a:cs typeface="Trebuchet MS"/>
              </a:rPr>
              <a:t> </a:t>
            </a:r>
            <a:r>
              <a:rPr sz="2800" b="1" spc="-140" dirty="0">
                <a:solidFill>
                  <a:srgbClr val="00AFEF"/>
                </a:solidFill>
                <a:latin typeface="Trebuchet MS"/>
                <a:cs typeface="Trebuchet MS"/>
              </a:rPr>
              <a:t>Irrigation</a:t>
            </a:r>
            <a:endParaRPr sz="28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321052" y="549909"/>
            <a:ext cx="7245773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832610" algn="l"/>
              </a:tabLst>
            </a:pPr>
            <a:r>
              <a:rPr sz="3000" spc="-5" dirty="0" smtClean="0">
                <a:solidFill>
                  <a:srgbClr val="F79546"/>
                </a:solidFill>
              </a:rPr>
              <a:t>Problems	</a:t>
            </a:r>
            <a:r>
              <a:rPr sz="3000" b="1" spc="-5" dirty="0" smtClean="0">
                <a:solidFill>
                  <a:srgbClr val="F79546"/>
                </a:solidFill>
                <a:latin typeface="Arial"/>
                <a:cs typeface="Arial"/>
              </a:rPr>
              <a:t>faced </a:t>
            </a:r>
            <a:r>
              <a:rPr sz="3000" b="1" spc="-10" dirty="0" smtClean="0">
                <a:solidFill>
                  <a:srgbClr val="F79546"/>
                </a:solidFill>
                <a:latin typeface="Arial"/>
                <a:cs typeface="Arial"/>
              </a:rPr>
              <a:t>in</a:t>
            </a:r>
            <a:r>
              <a:rPr sz="3000" b="1" spc="-120" dirty="0" smtClean="0">
                <a:solidFill>
                  <a:srgbClr val="F79546"/>
                </a:solidFill>
                <a:latin typeface="Arial"/>
                <a:cs typeface="Arial"/>
              </a:rPr>
              <a:t> </a:t>
            </a:r>
            <a:r>
              <a:rPr sz="3000" b="1" spc="-5" dirty="0" smtClean="0">
                <a:solidFill>
                  <a:srgbClr val="F79546"/>
                </a:solidFill>
                <a:latin typeface="Arial"/>
                <a:cs typeface="Arial"/>
              </a:rPr>
              <a:t>Agricultur</a:t>
            </a:r>
            <a:r>
              <a:rPr sz="2800" spc="-5" dirty="0" smtClean="0">
                <a:solidFill>
                  <a:srgbClr val="F79546"/>
                </a:solidFill>
                <a:latin typeface="Arial Black"/>
                <a:cs typeface="Arial Black"/>
              </a:rPr>
              <a:t>e</a:t>
            </a:r>
            <a:endParaRPr sz="2800" dirty="0">
              <a:latin typeface="Arial Black"/>
              <a:cs typeface="Arial Black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322641" y="6464681"/>
            <a:ext cx="171027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240"/>
              </a:lnSpc>
            </a:pPr>
            <a:fld id="{81D60167-4931-47E6-BA6A-407CBD079E47}" type="slidenum"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5</a:t>
            </a:fld>
            <a:endParaRPr sz="1200">
              <a:latin typeface="Arial"/>
              <a:cs typeface="Arial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725" y="1958394"/>
            <a:ext cx="2714075" cy="2080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0483" y="2088697"/>
            <a:ext cx="2758117" cy="1949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580606" y="5068389"/>
            <a:ext cx="94123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If farm, </a:t>
            </a:r>
            <a:r>
              <a:rPr lang="en-US" sz="2000" dirty="0"/>
              <a:t>l</a:t>
            </a:r>
            <a:r>
              <a:rPr lang="en-US" sz="2000" dirty="0" smtClean="0"/>
              <a:t>ands or fields are situated miles away from our home. Extensive travel required, sometimes several times in a day start and stop the irrigation water pumps.</a:t>
            </a:r>
          </a:p>
          <a:p>
            <a:endParaRPr lang="en-US" sz="2000" dirty="0" smtClean="0"/>
          </a:p>
          <a:p>
            <a:r>
              <a:rPr lang="en-US" sz="2000" dirty="0" smtClean="0"/>
              <a:t>If land is more , then we need more manpower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6609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"/>
            <a:ext cx="10131425" cy="914402"/>
          </a:xfrm>
        </p:spPr>
        <p:txBody>
          <a:bodyPr/>
          <a:lstStyle/>
          <a:p>
            <a:r>
              <a:rPr lang="en-US" dirty="0" smtClean="0"/>
              <a:t>Required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2" y="820271"/>
            <a:ext cx="6211387" cy="5880976"/>
          </a:xfrm>
        </p:spPr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err="1" smtClean="0"/>
              <a:t>Arduino</a:t>
            </a:r>
            <a:endParaRPr lang="en-US" sz="2400" dirty="0"/>
          </a:p>
          <a:p>
            <a:r>
              <a:rPr lang="en-US" sz="2400" dirty="0" smtClean="0"/>
              <a:t>Soil Moisture Sensor </a:t>
            </a:r>
          </a:p>
          <a:p>
            <a:r>
              <a:rPr lang="en-US" sz="2400" dirty="0" smtClean="0"/>
              <a:t>Mini Water Pump </a:t>
            </a:r>
          </a:p>
          <a:p>
            <a:r>
              <a:rPr lang="en-US" sz="2400" dirty="0" smtClean="0"/>
              <a:t> Pipe for Pump</a:t>
            </a:r>
          </a:p>
          <a:p>
            <a:pPr marL="137160" indent="-124460">
              <a:spcBef>
                <a:spcPts val="95"/>
              </a:spcBef>
              <a:buSzPct val="96428"/>
              <a:tabLst>
                <a:tab pos="137795" algn="l"/>
              </a:tabLst>
            </a:pPr>
            <a:r>
              <a:rPr lang="en-US" spc="-60" dirty="0" smtClean="0">
                <a:latin typeface="Arial"/>
                <a:cs typeface="Arial"/>
              </a:rPr>
              <a:t>Water </a:t>
            </a:r>
            <a:r>
              <a:rPr lang="en-US" sz="2400" spc="-120" dirty="0" smtClean="0">
                <a:latin typeface="Arial"/>
                <a:cs typeface="Arial"/>
              </a:rPr>
              <a:t> </a:t>
            </a:r>
            <a:r>
              <a:rPr lang="en-US" sz="2400" spc="-190" dirty="0" smtClean="0">
                <a:latin typeface="Arial"/>
                <a:cs typeface="Arial"/>
              </a:rPr>
              <a:t>sensors</a:t>
            </a:r>
            <a:endParaRPr lang="en-US" sz="2400" dirty="0">
              <a:latin typeface="Times New Roman"/>
              <a:cs typeface="Times New Roman"/>
            </a:endParaRPr>
          </a:p>
          <a:p>
            <a:pPr marL="137160" indent="-124460">
              <a:buSzPct val="96428"/>
              <a:tabLst>
                <a:tab pos="137795" algn="l"/>
              </a:tabLst>
            </a:pPr>
            <a:r>
              <a:rPr lang="en-US" sz="2400" spc="-5" dirty="0" smtClean="0">
                <a:latin typeface="Arial"/>
                <a:cs typeface="Arial"/>
              </a:rPr>
              <a:t>Motor/pump</a:t>
            </a:r>
            <a:endParaRPr lang="en-US" sz="2400" dirty="0">
              <a:latin typeface="Times New Roman"/>
              <a:cs typeface="Times New Roman"/>
            </a:endParaRPr>
          </a:p>
          <a:p>
            <a:pPr marL="137160" indent="-124460">
              <a:buSzPct val="96428"/>
              <a:tabLst>
                <a:tab pos="137795" algn="l"/>
              </a:tabLst>
            </a:pPr>
            <a:r>
              <a:rPr lang="en-US" sz="2400" spc="-150" dirty="0">
                <a:latin typeface="Arial"/>
                <a:cs typeface="Arial"/>
              </a:rPr>
              <a:t>Power</a:t>
            </a:r>
            <a:r>
              <a:rPr lang="en-US" sz="2400" spc="-195" dirty="0">
                <a:latin typeface="Arial"/>
                <a:cs typeface="Arial"/>
              </a:rPr>
              <a:t> </a:t>
            </a:r>
            <a:r>
              <a:rPr lang="en-US" sz="2400" spc="-120" dirty="0" smtClean="0">
                <a:latin typeface="Arial"/>
                <a:cs typeface="Arial"/>
              </a:rPr>
              <a:t>supply</a:t>
            </a:r>
            <a:endParaRPr lang="en-US" sz="2400" dirty="0">
              <a:latin typeface="Times New Roman"/>
              <a:cs typeface="Times New Roman"/>
            </a:endParaRPr>
          </a:p>
          <a:p>
            <a:pPr marL="137160" indent="-124460">
              <a:buSzPct val="96428"/>
              <a:tabLst>
                <a:tab pos="137795" algn="l"/>
              </a:tabLst>
            </a:pPr>
            <a:r>
              <a:rPr lang="en-US" sz="2400" spc="-210" dirty="0" smtClean="0">
                <a:latin typeface="Arial"/>
                <a:cs typeface="Arial"/>
              </a:rPr>
              <a:t>USB </a:t>
            </a:r>
            <a:r>
              <a:rPr lang="en-US" sz="2400" spc="-90" dirty="0" smtClean="0">
                <a:latin typeface="Arial"/>
                <a:cs typeface="Arial"/>
              </a:rPr>
              <a:t>connector</a:t>
            </a:r>
            <a:endParaRPr lang="en-US" sz="2400" dirty="0">
              <a:latin typeface="Arial"/>
              <a:cs typeface="Arial"/>
            </a:endParaRP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4561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79022"/>
            <a:ext cx="10131425" cy="97907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                 </a:t>
            </a:r>
            <a:r>
              <a:rPr lang="en-US" sz="4000" dirty="0" err="1" smtClean="0"/>
              <a:t>Arduino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1" y="2142067"/>
            <a:ext cx="7334793" cy="3649133"/>
          </a:xfrm>
        </p:spPr>
        <p:txBody>
          <a:bodyPr>
            <a:normAutofit/>
          </a:bodyPr>
          <a:lstStyle/>
          <a:p>
            <a:pPr>
              <a:spcBef>
                <a:spcPts val="5"/>
              </a:spcBef>
              <a:buSzPct val="96428"/>
              <a:buFont typeface="Wingdings" panose="05000000000000000000" pitchFamily="2" charset="2"/>
              <a:buChar char="Ø"/>
              <a:tabLst>
                <a:tab pos="137795" algn="l"/>
              </a:tabLst>
            </a:pPr>
            <a:r>
              <a:rPr lang="en-US" spc="-204" dirty="0">
                <a:latin typeface="Arial"/>
                <a:cs typeface="Arial"/>
              </a:rPr>
              <a:t>The </a:t>
            </a:r>
            <a:r>
              <a:rPr lang="en-US" spc="-90" dirty="0">
                <a:latin typeface="Arial"/>
                <a:cs typeface="Arial"/>
              </a:rPr>
              <a:t>Arduino </a:t>
            </a:r>
            <a:r>
              <a:rPr lang="en-US" spc="-150" dirty="0">
                <a:latin typeface="Arial"/>
                <a:cs typeface="Arial"/>
              </a:rPr>
              <a:t>Board </a:t>
            </a:r>
            <a:r>
              <a:rPr lang="en-US" spc="-145" dirty="0">
                <a:latin typeface="Arial"/>
                <a:cs typeface="Arial"/>
              </a:rPr>
              <a:t>is </a:t>
            </a:r>
            <a:r>
              <a:rPr lang="en-US" spc="-114" dirty="0">
                <a:latin typeface="Arial"/>
                <a:cs typeface="Arial"/>
              </a:rPr>
              <a:t>programmed </a:t>
            </a:r>
            <a:r>
              <a:rPr lang="en-US" spc="-150" dirty="0">
                <a:latin typeface="Arial"/>
                <a:cs typeface="Arial"/>
              </a:rPr>
              <a:t>using </a:t>
            </a:r>
            <a:r>
              <a:rPr lang="en-US" spc="-35" dirty="0">
                <a:latin typeface="Arial"/>
                <a:cs typeface="Arial"/>
              </a:rPr>
              <a:t>the </a:t>
            </a:r>
            <a:r>
              <a:rPr lang="en-US" spc="-90" dirty="0">
                <a:latin typeface="Arial"/>
                <a:cs typeface="Arial"/>
              </a:rPr>
              <a:t>Arduino  </a:t>
            </a:r>
            <a:r>
              <a:rPr lang="en-US" spc="-295" dirty="0">
                <a:latin typeface="Arial"/>
                <a:cs typeface="Arial"/>
              </a:rPr>
              <a:t>IDE</a:t>
            </a:r>
            <a:r>
              <a:rPr lang="en-US" spc="-155" dirty="0">
                <a:latin typeface="Arial"/>
                <a:cs typeface="Arial"/>
              </a:rPr>
              <a:t> </a:t>
            </a:r>
            <a:r>
              <a:rPr lang="en-US" spc="-80" dirty="0" smtClean="0">
                <a:latin typeface="Arial"/>
                <a:cs typeface="Arial"/>
              </a:rPr>
              <a:t>software</a:t>
            </a:r>
          </a:p>
          <a:p>
            <a:pPr marL="0" indent="0">
              <a:spcBef>
                <a:spcPts val="5"/>
              </a:spcBef>
              <a:buSzPct val="96428"/>
              <a:buNone/>
              <a:tabLst>
                <a:tab pos="137795" algn="l"/>
              </a:tabLst>
            </a:pPr>
            <a:endParaRPr lang="en-US" sz="2400" spc="40" dirty="0" smtClean="0">
              <a:latin typeface="Arial"/>
              <a:cs typeface="Arial"/>
            </a:endParaRPr>
          </a:p>
          <a:p>
            <a:pPr>
              <a:spcBef>
                <a:spcPts val="5"/>
              </a:spcBef>
              <a:buSzPct val="96428"/>
              <a:buFont typeface="Wingdings" panose="05000000000000000000" pitchFamily="2" charset="2"/>
              <a:buChar char="Ø"/>
              <a:tabLst>
                <a:tab pos="137795" algn="l"/>
              </a:tabLst>
            </a:pPr>
            <a:r>
              <a:rPr lang="en-US" sz="2400" spc="40" dirty="0" smtClean="0">
                <a:latin typeface="Arial"/>
                <a:cs typeface="Arial"/>
              </a:rPr>
              <a:t>It </a:t>
            </a:r>
            <a:r>
              <a:rPr lang="en-US" sz="2400" spc="-210" dirty="0">
                <a:latin typeface="Arial"/>
                <a:cs typeface="Arial"/>
              </a:rPr>
              <a:t>has </a:t>
            </a:r>
            <a:r>
              <a:rPr lang="en-US" sz="2400" spc="-145" dirty="0">
                <a:latin typeface="Arial"/>
                <a:cs typeface="Arial"/>
              </a:rPr>
              <a:t>14 </a:t>
            </a:r>
            <a:r>
              <a:rPr lang="en-US" sz="2400" spc="-60" dirty="0">
                <a:latin typeface="Arial"/>
                <a:cs typeface="Arial"/>
              </a:rPr>
              <a:t>digital </a:t>
            </a:r>
            <a:r>
              <a:rPr lang="en-US" sz="2400" spc="5" dirty="0">
                <a:latin typeface="Arial"/>
                <a:cs typeface="Arial"/>
              </a:rPr>
              <a:t>input/output </a:t>
            </a:r>
            <a:r>
              <a:rPr lang="en-US" sz="2400" spc="-120" dirty="0">
                <a:latin typeface="Arial"/>
                <a:cs typeface="Arial"/>
              </a:rPr>
              <a:t>pins</a:t>
            </a:r>
            <a:r>
              <a:rPr lang="en-US" sz="2400" spc="-360" dirty="0">
                <a:latin typeface="Arial"/>
                <a:cs typeface="Arial"/>
              </a:rPr>
              <a:t> </a:t>
            </a:r>
            <a:r>
              <a:rPr lang="en-US" sz="2400" spc="-35" dirty="0">
                <a:latin typeface="Arial"/>
                <a:cs typeface="Arial"/>
              </a:rPr>
              <a:t>(</a:t>
            </a:r>
            <a:r>
              <a:rPr lang="en-US" sz="2400" spc="-35" dirty="0" smtClean="0">
                <a:latin typeface="Arial"/>
                <a:cs typeface="Arial"/>
              </a:rPr>
              <a:t>of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sz="2400" spc="-80" dirty="0" smtClean="0">
                <a:latin typeface="Arial"/>
                <a:cs typeface="Arial"/>
              </a:rPr>
              <a:t>which </a:t>
            </a:r>
            <a:r>
              <a:rPr lang="en-US" sz="2400" spc="-145" dirty="0">
                <a:latin typeface="Arial"/>
                <a:cs typeface="Arial"/>
              </a:rPr>
              <a:t>6 </a:t>
            </a:r>
            <a:r>
              <a:rPr lang="en-US" sz="2400" spc="-185" dirty="0">
                <a:latin typeface="Arial"/>
                <a:cs typeface="Arial"/>
              </a:rPr>
              <a:t>can </a:t>
            </a:r>
            <a:r>
              <a:rPr lang="en-US" sz="2400" spc="-130" dirty="0">
                <a:latin typeface="Arial"/>
                <a:cs typeface="Arial"/>
              </a:rPr>
              <a:t>be </a:t>
            </a:r>
            <a:r>
              <a:rPr lang="en-US" sz="2400" spc="-170" dirty="0">
                <a:latin typeface="Arial"/>
                <a:cs typeface="Arial"/>
              </a:rPr>
              <a:t>used </a:t>
            </a:r>
            <a:r>
              <a:rPr lang="en-US" sz="2400" spc="-265" dirty="0">
                <a:latin typeface="Arial"/>
                <a:cs typeface="Arial"/>
              </a:rPr>
              <a:t>as </a:t>
            </a:r>
            <a:r>
              <a:rPr lang="en-US" sz="2400" spc="-175" dirty="0">
                <a:latin typeface="Arial"/>
                <a:cs typeface="Arial"/>
              </a:rPr>
              <a:t>PWM </a:t>
            </a:r>
            <a:r>
              <a:rPr lang="en-US" sz="2400" spc="-60" dirty="0">
                <a:latin typeface="Arial"/>
                <a:cs typeface="Arial"/>
              </a:rPr>
              <a:t>outputs), </a:t>
            </a:r>
            <a:r>
              <a:rPr lang="en-US" sz="2400" spc="-145" dirty="0">
                <a:latin typeface="Arial"/>
                <a:cs typeface="Arial"/>
              </a:rPr>
              <a:t>6 </a:t>
            </a:r>
            <a:r>
              <a:rPr lang="en-US" sz="2400" spc="-140" dirty="0">
                <a:latin typeface="Arial"/>
                <a:cs typeface="Arial"/>
              </a:rPr>
              <a:t>analog  </a:t>
            </a:r>
            <a:r>
              <a:rPr lang="en-US" sz="2400" spc="-75" dirty="0">
                <a:latin typeface="Arial"/>
                <a:cs typeface="Arial"/>
              </a:rPr>
              <a:t>inputs, </a:t>
            </a:r>
            <a:r>
              <a:rPr lang="en-US" sz="2400" spc="-114" dirty="0" smtClean="0">
                <a:latin typeface="Arial"/>
                <a:cs typeface="Arial"/>
              </a:rPr>
              <a:t> </a:t>
            </a:r>
            <a:r>
              <a:rPr lang="en-US" sz="2400" spc="-220" dirty="0">
                <a:latin typeface="Arial"/>
                <a:cs typeface="Arial"/>
              </a:rPr>
              <a:t>a </a:t>
            </a:r>
            <a:r>
              <a:rPr lang="en-US" sz="2400" spc="-385" dirty="0">
                <a:latin typeface="Arial"/>
                <a:cs typeface="Arial"/>
              </a:rPr>
              <a:t>USB </a:t>
            </a:r>
            <a:r>
              <a:rPr lang="en-US" sz="2400" spc="-90" dirty="0">
                <a:latin typeface="Arial"/>
                <a:cs typeface="Arial"/>
              </a:rPr>
              <a:t>connection,  </a:t>
            </a:r>
            <a:r>
              <a:rPr lang="en-US" sz="2400" spc="-220" dirty="0">
                <a:latin typeface="Arial"/>
                <a:cs typeface="Arial"/>
              </a:rPr>
              <a:t>a </a:t>
            </a:r>
            <a:r>
              <a:rPr lang="en-US" sz="2400" spc="-75" dirty="0">
                <a:latin typeface="Arial"/>
                <a:cs typeface="Arial"/>
              </a:rPr>
              <a:t>power </a:t>
            </a:r>
            <a:r>
              <a:rPr lang="en-US" sz="2400" spc="-120" dirty="0">
                <a:latin typeface="Arial"/>
                <a:cs typeface="Arial"/>
              </a:rPr>
              <a:t>jack, </a:t>
            </a:r>
            <a:r>
              <a:rPr lang="en-US" sz="2400" spc="-155" dirty="0">
                <a:latin typeface="Arial"/>
                <a:cs typeface="Arial"/>
              </a:rPr>
              <a:t>an </a:t>
            </a:r>
            <a:r>
              <a:rPr lang="en-US" sz="2400" spc="-405" dirty="0" smtClean="0">
                <a:latin typeface="Arial"/>
                <a:cs typeface="Arial"/>
              </a:rPr>
              <a:t>ICSP  </a:t>
            </a:r>
            <a:r>
              <a:rPr lang="en-US" sz="2400" spc="-150" dirty="0">
                <a:latin typeface="Arial"/>
                <a:cs typeface="Arial"/>
              </a:rPr>
              <a:t>header, </a:t>
            </a:r>
            <a:r>
              <a:rPr lang="en-US" sz="2400" spc="-135" dirty="0">
                <a:latin typeface="Arial"/>
                <a:cs typeface="Arial"/>
              </a:rPr>
              <a:t>and </a:t>
            </a:r>
            <a:r>
              <a:rPr lang="en-US" sz="2400" spc="-220" dirty="0">
                <a:latin typeface="Arial"/>
                <a:cs typeface="Arial"/>
              </a:rPr>
              <a:t>a </a:t>
            </a:r>
            <a:r>
              <a:rPr lang="en-US" sz="2400" spc="-100" dirty="0">
                <a:latin typeface="Arial"/>
                <a:cs typeface="Arial"/>
              </a:rPr>
              <a:t>reset</a:t>
            </a:r>
            <a:r>
              <a:rPr lang="en-US" sz="2400" spc="-165" dirty="0">
                <a:latin typeface="Arial"/>
                <a:cs typeface="Arial"/>
              </a:rPr>
              <a:t> </a:t>
            </a:r>
            <a:r>
              <a:rPr lang="en-US" sz="2400" spc="-30" dirty="0">
                <a:latin typeface="Arial"/>
                <a:cs typeface="Arial"/>
              </a:rPr>
              <a:t>button.</a:t>
            </a:r>
            <a:endParaRPr lang="en-US" sz="2400" dirty="0">
              <a:latin typeface="Arial"/>
              <a:cs typeface="Arial"/>
            </a:endParaRPr>
          </a:p>
          <a:p>
            <a:pPr marL="0" marR="113030" indent="0">
              <a:buSzPct val="96428"/>
              <a:buNone/>
              <a:tabLst>
                <a:tab pos="137795" algn="l"/>
              </a:tabLst>
            </a:pPr>
            <a:r>
              <a:rPr lang="en-US" sz="2400" spc="-204" dirty="0" smtClean="0">
                <a:latin typeface="Arial"/>
                <a:cs typeface="Arial"/>
              </a:rPr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object 4"/>
          <p:cNvSpPr/>
          <p:nvPr/>
        </p:nvSpPr>
        <p:spPr>
          <a:xfrm>
            <a:off x="8791303" y="2142067"/>
            <a:ext cx="2777162" cy="24168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07443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129" y="0"/>
            <a:ext cx="10723097" cy="1102659"/>
          </a:xfrm>
        </p:spPr>
        <p:txBody>
          <a:bodyPr/>
          <a:lstStyle/>
          <a:p>
            <a:r>
              <a:rPr lang="en-US" dirty="0" smtClean="0"/>
              <a:t>Moisture sensor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221" y="1790618"/>
            <a:ext cx="2063796" cy="2284670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08600" y="1429374"/>
            <a:ext cx="7262093" cy="4742826"/>
          </a:xfrm>
        </p:spPr>
        <p:txBody>
          <a:bodyPr>
            <a:normAutofit/>
          </a:bodyPr>
          <a:lstStyle/>
          <a:p>
            <a:pPr marL="12700" marR="208279">
              <a:spcBef>
                <a:spcPts val="95"/>
              </a:spcBef>
              <a:buSzPct val="96428"/>
              <a:tabLst>
                <a:tab pos="137795" algn="l"/>
              </a:tabLst>
            </a:pPr>
            <a:r>
              <a:rPr lang="en-US" spc="-165" dirty="0">
                <a:latin typeface="Arial"/>
                <a:cs typeface="Arial"/>
              </a:rPr>
              <a:t>Soil </a:t>
            </a:r>
            <a:r>
              <a:rPr lang="en-US" spc="-80" dirty="0">
                <a:latin typeface="Arial"/>
                <a:cs typeface="Arial"/>
              </a:rPr>
              <a:t>moisture </a:t>
            </a:r>
            <a:r>
              <a:rPr lang="en-US" spc="-190" dirty="0">
                <a:latin typeface="Arial"/>
                <a:cs typeface="Arial"/>
              </a:rPr>
              <a:t>sensors </a:t>
            </a:r>
            <a:r>
              <a:rPr lang="en-US" spc="-150" dirty="0">
                <a:latin typeface="Arial"/>
                <a:cs typeface="Arial"/>
              </a:rPr>
              <a:t>measure </a:t>
            </a:r>
            <a:r>
              <a:rPr lang="en-US" spc="-35" dirty="0">
                <a:latin typeface="Arial"/>
                <a:cs typeface="Arial"/>
              </a:rPr>
              <a:t>the </a:t>
            </a:r>
            <a:r>
              <a:rPr lang="en-US" spc="-60" dirty="0">
                <a:latin typeface="Arial"/>
                <a:cs typeface="Arial"/>
              </a:rPr>
              <a:t>water </a:t>
            </a:r>
            <a:r>
              <a:rPr lang="en-US" spc="-65" dirty="0">
                <a:latin typeface="Arial"/>
                <a:cs typeface="Arial"/>
              </a:rPr>
              <a:t>content </a:t>
            </a:r>
            <a:r>
              <a:rPr lang="en-US" spc="-35" dirty="0">
                <a:latin typeface="Arial"/>
                <a:cs typeface="Arial"/>
              </a:rPr>
              <a:t>in</a:t>
            </a:r>
            <a:r>
              <a:rPr lang="en-US" spc="-280" dirty="0">
                <a:latin typeface="Arial"/>
                <a:cs typeface="Arial"/>
              </a:rPr>
              <a:t> </a:t>
            </a:r>
            <a:r>
              <a:rPr lang="en-US" spc="-120" dirty="0">
                <a:latin typeface="Arial"/>
                <a:cs typeface="Arial"/>
              </a:rPr>
              <a:t>soil</a:t>
            </a:r>
            <a:r>
              <a:rPr lang="en-US" spc="-120" dirty="0" smtClean="0">
                <a:latin typeface="Arial"/>
                <a:cs typeface="Arial"/>
              </a:rPr>
              <a:t>. A  </a:t>
            </a:r>
            <a:r>
              <a:rPr lang="en-US" spc="-95" dirty="0">
                <a:latin typeface="Arial"/>
                <a:cs typeface="Arial"/>
              </a:rPr>
              <a:t>soil </a:t>
            </a:r>
            <a:r>
              <a:rPr lang="en-US" spc="-80" dirty="0">
                <a:latin typeface="Arial"/>
                <a:cs typeface="Arial"/>
              </a:rPr>
              <a:t>moisture </a:t>
            </a:r>
            <a:r>
              <a:rPr lang="en-US" spc="-95" dirty="0">
                <a:latin typeface="Arial"/>
                <a:cs typeface="Arial"/>
              </a:rPr>
              <a:t>probe </a:t>
            </a:r>
            <a:r>
              <a:rPr lang="en-US" spc="-145" dirty="0">
                <a:latin typeface="Arial"/>
                <a:cs typeface="Arial"/>
              </a:rPr>
              <a:t>is made </a:t>
            </a:r>
            <a:r>
              <a:rPr lang="en-US" spc="-90" dirty="0">
                <a:latin typeface="Arial"/>
                <a:cs typeface="Arial"/>
              </a:rPr>
              <a:t>up </a:t>
            </a:r>
            <a:r>
              <a:rPr lang="en-US" spc="-10" dirty="0">
                <a:latin typeface="Arial"/>
                <a:cs typeface="Arial"/>
              </a:rPr>
              <a:t>of </a:t>
            </a:r>
            <a:r>
              <a:rPr lang="en-US" spc="-35" dirty="0">
                <a:latin typeface="Arial"/>
                <a:cs typeface="Arial"/>
              </a:rPr>
              <a:t>multiple</a:t>
            </a:r>
            <a:r>
              <a:rPr lang="en-US" spc="-430" dirty="0">
                <a:latin typeface="Arial"/>
                <a:cs typeface="Arial"/>
              </a:rPr>
              <a:t> </a:t>
            </a:r>
            <a:r>
              <a:rPr lang="en-US" spc="-95" dirty="0" smtClean="0">
                <a:latin typeface="Arial"/>
                <a:cs typeface="Arial"/>
              </a:rPr>
              <a:t>soil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spc="-80" dirty="0" smtClean="0">
                <a:latin typeface="Arial"/>
                <a:cs typeface="Arial"/>
              </a:rPr>
              <a:t>moisture</a:t>
            </a:r>
            <a:r>
              <a:rPr lang="en-US" spc="-125" dirty="0" smtClean="0">
                <a:latin typeface="Arial"/>
                <a:cs typeface="Arial"/>
              </a:rPr>
              <a:t> </a:t>
            </a:r>
            <a:r>
              <a:rPr lang="en-US" spc="-175" dirty="0">
                <a:latin typeface="Arial"/>
                <a:cs typeface="Arial"/>
              </a:rPr>
              <a:t>sensors.</a:t>
            </a:r>
            <a:endParaRPr lang="en-US" dirty="0">
              <a:latin typeface="Arial"/>
              <a:cs typeface="Arial"/>
            </a:endParaRPr>
          </a:p>
          <a:p>
            <a:pPr marL="12700" marR="186055">
              <a:buSzPct val="96428"/>
              <a:tabLst>
                <a:tab pos="137795" algn="l"/>
              </a:tabLst>
            </a:pPr>
            <a:endParaRPr lang="en-US" spc="-165" dirty="0" smtClean="0">
              <a:latin typeface="Arial"/>
              <a:cs typeface="Arial"/>
            </a:endParaRPr>
          </a:p>
          <a:p>
            <a:pPr marL="12700" marR="186055">
              <a:buSzPct val="96428"/>
              <a:tabLst>
                <a:tab pos="137795" algn="l"/>
              </a:tabLst>
            </a:pPr>
            <a:r>
              <a:rPr lang="en-US" spc="-165" dirty="0" smtClean="0">
                <a:latin typeface="Arial"/>
                <a:cs typeface="Arial"/>
              </a:rPr>
              <a:t>Soil </a:t>
            </a:r>
            <a:r>
              <a:rPr lang="en-US" spc="-80" dirty="0">
                <a:latin typeface="Arial"/>
                <a:cs typeface="Arial"/>
              </a:rPr>
              <a:t>electrical </a:t>
            </a:r>
            <a:r>
              <a:rPr lang="en-US" spc="-65" dirty="0">
                <a:latin typeface="Arial"/>
                <a:cs typeface="Arial"/>
              </a:rPr>
              <a:t>conductivity </a:t>
            </a:r>
            <a:r>
              <a:rPr lang="en-US" spc="-145" dirty="0">
                <a:latin typeface="Arial"/>
                <a:cs typeface="Arial"/>
              </a:rPr>
              <a:t>is </a:t>
            </a:r>
            <a:r>
              <a:rPr lang="en-US" spc="-105" dirty="0">
                <a:latin typeface="Arial"/>
                <a:cs typeface="Arial"/>
              </a:rPr>
              <a:t>simply </a:t>
            </a:r>
            <a:r>
              <a:rPr lang="en-US" spc="-145" dirty="0">
                <a:latin typeface="Arial"/>
                <a:cs typeface="Arial"/>
              </a:rPr>
              <a:t>measured </a:t>
            </a:r>
            <a:r>
              <a:rPr lang="en-US" spc="-150" dirty="0">
                <a:latin typeface="Arial"/>
                <a:cs typeface="Arial"/>
              </a:rPr>
              <a:t>using </a:t>
            </a:r>
            <a:r>
              <a:rPr lang="en-US" spc="10" dirty="0">
                <a:latin typeface="Arial"/>
                <a:cs typeface="Arial"/>
              </a:rPr>
              <a:t>two  </a:t>
            </a:r>
            <a:r>
              <a:rPr lang="en-US" spc="-75" dirty="0">
                <a:latin typeface="Arial"/>
                <a:cs typeface="Arial"/>
              </a:rPr>
              <a:t>metal </a:t>
            </a:r>
            <a:r>
              <a:rPr lang="en-US" spc="-110" dirty="0">
                <a:latin typeface="Arial"/>
                <a:cs typeface="Arial"/>
              </a:rPr>
              <a:t>conductors </a:t>
            </a:r>
            <a:r>
              <a:rPr lang="en-US" spc="-185" dirty="0">
                <a:latin typeface="Arial"/>
                <a:cs typeface="Arial"/>
              </a:rPr>
              <a:t>spaced </a:t>
            </a:r>
            <a:r>
              <a:rPr lang="en-US" spc="-65" dirty="0">
                <a:latin typeface="Arial"/>
                <a:cs typeface="Arial"/>
              </a:rPr>
              <a:t>apart </a:t>
            </a:r>
            <a:r>
              <a:rPr lang="en-US" spc="-35" dirty="0">
                <a:latin typeface="Arial"/>
                <a:cs typeface="Arial"/>
              </a:rPr>
              <a:t>in the </a:t>
            </a:r>
            <a:r>
              <a:rPr lang="en-US" spc="-95" dirty="0">
                <a:latin typeface="Arial"/>
                <a:cs typeface="Arial"/>
              </a:rPr>
              <a:t>soil </a:t>
            </a:r>
            <a:r>
              <a:rPr lang="en-US" spc="-135" dirty="0">
                <a:latin typeface="Arial"/>
                <a:cs typeface="Arial"/>
              </a:rPr>
              <a:t>except </a:t>
            </a:r>
            <a:r>
              <a:rPr lang="en-US" spc="-5" dirty="0">
                <a:latin typeface="Arial"/>
                <a:cs typeface="Arial"/>
              </a:rPr>
              <a:t>that  </a:t>
            </a:r>
            <a:r>
              <a:rPr lang="en-US" spc="-135" dirty="0">
                <a:latin typeface="Arial"/>
                <a:cs typeface="Arial"/>
              </a:rPr>
              <a:t>dissolved salts </a:t>
            </a:r>
            <a:r>
              <a:rPr lang="en-US" spc="-90" dirty="0">
                <a:latin typeface="Arial"/>
                <a:cs typeface="Arial"/>
              </a:rPr>
              <a:t>greatly </a:t>
            </a:r>
            <a:r>
              <a:rPr lang="en-US" spc="-45" dirty="0">
                <a:latin typeface="Arial"/>
                <a:cs typeface="Arial"/>
              </a:rPr>
              <a:t>alter </a:t>
            </a:r>
            <a:r>
              <a:rPr lang="en-US" spc="-35" dirty="0">
                <a:latin typeface="Arial"/>
                <a:cs typeface="Arial"/>
              </a:rPr>
              <a:t>the </a:t>
            </a:r>
            <a:r>
              <a:rPr lang="en-US" spc="-60" dirty="0">
                <a:latin typeface="Arial"/>
                <a:cs typeface="Arial"/>
              </a:rPr>
              <a:t>water </a:t>
            </a:r>
            <a:r>
              <a:rPr lang="en-US" spc="-65" dirty="0">
                <a:latin typeface="Arial"/>
                <a:cs typeface="Arial"/>
              </a:rPr>
              <a:t>conductivity </a:t>
            </a:r>
            <a:r>
              <a:rPr lang="en-US" spc="-135" dirty="0">
                <a:latin typeface="Arial"/>
                <a:cs typeface="Arial"/>
              </a:rPr>
              <a:t>and</a:t>
            </a:r>
            <a:r>
              <a:rPr lang="en-US" spc="-520" dirty="0">
                <a:latin typeface="Arial"/>
                <a:cs typeface="Arial"/>
              </a:rPr>
              <a:t> </a:t>
            </a:r>
            <a:r>
              <a:rPr lang="en-US" spc="-185" dirty="0">
                <a:latin typeface="Arial"/>
                <a:cs typeface="Arial"/>
              </a:rPr>
              <a:t>can  </a:t>
            </a:r>
            <a:r>
              <a:rPr lang="en-US" spc="-100" dirty="0">
                <a:latin typeface="Arial"/>
                <a:cs typeface="Arial"/>
              </a:rPr>
              <a:t>confound </a:t>
            </a:r>
            <a:r>
              <a:rPr lang="en-US" spc="-35" dirty="0">
                <a:latin typeface="Arial"/>
                <a:cs typeface="Arial"/>
              </a:rPr>
              <a:t>the</a:t>
            </a:r>
            <a:r>
              <a:rPr lang="en-US" spc="-165" dirty="0">
                <a:latin typeface="Arial"/>
                <a:cs typeface="Arial"/>
              </a:rPr>
              <a:t> </a:t>
            </a:r>
            <a:r>
              <a:rPr lang="en-US" spc="-130" dirty="0">
                <a:latin typeface="Arial"/>
                <a:cs typeface="Arial"/>
              </a:rPr>
              <a:t>measurements.</a:t>
            </a:r>
            <a:endParaRPr lang="en-US" dirty="0">
              <a:latin typeface="Arial"/>
              <a:cs typeface="Arial"/>
            </a:endParaRPr>
          </a:p>
          <a:p>
            <a:pPr marL="12700" marR="5080">
              <a:buSzPct val="96428"/>
              <a:tabLst>
                <a:tab pos="137795" algn="l"/>
              </a:tabLst>
            </a:pPr>
            <a:endParaRPr lang="en-US" spc="-204" dirty="0" smtClean="0">
              <a:latin typeface="Arial"/>
              <a:cs typeface="Arial"/>
            </a:endParaRPr>
          </a:p>
          <a:p>
            <a:pPr marL="12700" marR="5080">
              <a:buSzPct val="96428"/>
              <a:tabLst>
                <a:tab pos="137795" algn="l"/>
              </a:tabLst>
            </a:pPr>
            <a:r>
              <a:rPr lang="en-US" spc="-204" dirty="0" smtClean="0">
                <a:latin typeface="Arial"/>
                <a:cs typeface="Arial"/>
              </a:rPr>
              <a:t>The </a:t>
            </a:r>
            <a:r>
              <a:rPr lang="en-US" spc="-95" dirty="0">
                <a:latin typeface="Arial"/>
                <a:cs typeface="Arial"/>
              </a:rPr>
              <a:t>soil </a:t>
            </a:r>
            <a:r>
              <a:rPr lang="en-US" spc="-80" dirty="0">
                <a:latin typeface="Arial"/>
                <a:cs typeface="Arial"/>
              </a:rPr>
              <a:t>electrical </a:t>
            </a:r>
            <a:r>
              <a:rPr lang="en-US" spc="-65" dirty="0">
                <a:latin typeface="Arial"/>
                <a:cs typeface="Arial"/>
              </a:rPr>
              <a:t>conductivity </a:t>
            </a:r>
            <a:r>
              <a:rPr lang="en-US" spc="-120" dirty="0">
                <a:latin typeface="Arial"/>
                <a:cs typeface="Arial"/>
              </a:rPr>
              <a:t>sensitive </a:t>
            </a:r>
            <a:r>
              <a:rPr lang="en-US" spc="20" dirty="0">
                <a:latin typeface="Arial"/>
                <a:cs typeface="Arial"/>
              </a:rPr>
              <a:t>to </a:t>
            </a:r>
            <a:r>
              <a:rPr lang="en-US" spc="-90" dirty="0">
                <a:latin typeface="Arial"/>
                <a:cs typeface="Arial"/>
              </a:rPr>
              <a:t>variations </a:t>
            </a:r>
            <a:r>
              <a:rPr lang="en-US" spc="-35" dirty="0">
                <a:latin typeface="Arial"/>
                <a:cs typeface="Arial"/>
              </a:rPr>
              <a:t>in</a:t>
            </a:r>
            <a:r>
              <a:rPr lang="en-US" spc="-409" dirty="0">
                <a:latin typeface="Arial"/>
                <a:cs typeface="Arial"/>
              </a:rPr>
              <a:t> </a:t>
            </a:r>
            <a:r>
              <a:rPr lang="en-US" spc="-95" dirty="0">
                <a:latin typeface="Arial"/>
                <a:cs typeface="Arial"/>
              </a:rPr>
              <a:t>soil  </a:t>
            </a:r>
            <a:r>
              <a:rPr lang="en-US" spc="-75" dirty="0">
                <a:latin typeface="Arial"/>
                <a:cs typeface="Arial"/>
              </a:rPr>
              <a:t>salinity </a:t>
            </a:r>
            <a:r>
              <a:rPr lang="en-US" spc="-135" dirty="0">
                <a:latin typeface="Arial"/>
                <a:cs typeface="Arial"/>
              </a:rPr>
              <a:t>and </a:t>
            </a:r>
            <a:r>
              <a:rPr lang="en-US" spc="-70" dirty="0">
                <a:latin typeface="Arial"/>
                <a:cs typeface="Arial"/>
              </a:rPr>
              <a:t>temperature </a:t>
            </a:r>
            <a:r>
              <a:rPr lang="en-US" spc="-265" dirty="0">
                <a:latin typeface="Arial"/>
                <a:cs typeface="Arial"/>
              </a:rPr>
              <a:t>as </a:t>
            </a:r>
            <a:r>
              <a:rPr lang="en-US" spc="-45" dirty="0">
                <a:latin typeface="Arial"/>
                <a:cs typeface="Arial"/>
              </a:rPr>
              <a:t>well </a:t>
            </a:r>
            <a:r>
              <a:rPr lang="en-US" spc="-265" dirty="0">
                <a:latin typeface="Arial"/>
                <a:cs typeface="Arial"/>
              </a:rPr>
              <a:t>as</a:t>
            </a:r>
            <a:r>
              <a:rPr lang="en-US" spc="-254" dirty="0">
                <a:latin typeface="Arial"/>
                <a:cs typeface="Arial"/>
              </a:rPr>
              <a:t> </a:t>
            </a:r>
            <a:r>
              <a:rPr lang="en-US" spc="-110" dirty="0">
                <a:latin typeface="Arial"/>
                <a:cs typeface="Arial"/>
              </a:rPr>
              <a:t>water.</a:t>
            </a:r>
            <a:endParaRPr lang="en-US" dirty="0">
              <a:latin typeface="Arial"/>
              <a:cs typeface="Arial"/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64961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"/>
            <a:ext cx="10817226" cy="1035423"/>
          </a:xfrm>
        </p:spPr>
        <p:txBody>
          <a:bodyPr/>
          <a:lstStyle/>
          <a:p>
            <a:r>
              <a:rPr lang="en-US" dirty="0" smtClean="0"/>
              <a:t>     Pumps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"/>
          </p:nvPr>
        </p:nvSpPr>
        <p:spPr>
          <a:xfrm>
            <a:off x="685800" y="2141538"/>
            <a:ext cx="8122024" cy="3649662"/>
          </a:xfrm>
        </p:spPr>
        <p:txBody>
          <a:bodyPr/>
          <a:lstStyle/>
          <a:p>
            <a:pPr marL="12700">
              <a:spcBef>
                <a:spcPts val="95"/>
              </a:spcBef>
            </a:pPr>
            <a:r>
              <a:rPr lang="en-US" sz="2400" spc="-204" dirty="0">
                <a:latin typeface="Arial"/>
                <a:cs typeface="Arial"/>
              </a:rPr>
              <a:t>The </a:t>
            </a:r>
            <a:r>
              <a:rPr lang="en-US" sz="2400" spc="-60" dirty="0">
                <a:latin typeface="Arial"/>
                <a:cs typeface="Arial"/>
              </a:rPr>
              <a:t>water </a:t>
            </a:r>
            <a:r>
              <a:rPr lang="en-US" sz="2400" spc="-100" dirty="0">
                <a:latin typeface="Arial"/>
                <a:cs typeface="Arial"/>
              </a:rPr>
              <a:t>pump </a:t>
            </a:r>
            <a:r>
              <a:rPr lang="en-US" sz="2400" spc="-145" dirty="0">
                <a:latin typeface="Arial"/>
                <a:cs typeface="Arial"/>
              </a:rPr>
              <a:t>is </a:t>
            </a:r>
            <a:r>
              <a:rPr lang="en-US" sz="2400" spc="-170" dirty="0">
                <a:latin typeface="Arial"/>
                <a:cs typeface="Arial"/>
              </a:rPr>
              <a:t>used </a:t>
            </a:r>
            <a:r>
              <a:rPr lang="en-US" sz="2400" spc="20" dirty="0">
                <a:latin typeface="Arial"/>
                <a:cs typeface="Arial"/>
              </a:rPr>
              <a:t>to </a:t>
            </a:r>
            <a:r>
              <a:rPr lang="en-US" sz="2400" spc="-40" dirty="0">
                <a:latin typeface="Arial"/>
                <a:cs typeface="Arial"/>
              </a:rPr>
              <a:t>artificially</a:t>
            </a:r>
            <a:r>
              <a:rPr lang="en-US" sz="2400" spc="-545" dirty="0">
                <a:latin typeface="Arial"/>
                <a:cs typeface="Arial"/>
              </a:rPr>
              <a:t> </a:t>
            </a:r>
            <a:r>
              <a:rPr lang="en-US" sz="2400" spc="-125" dirty="0">
                <a:latin typeface="Arial"/>
                <a:cs typeface="Arial"/>
              </a:rPr>
              <a:t>supply</a:t>
            </a:r>
            <a:r>
              <a:rPr lang="en-US" sz="2400" dirty="0">
                <a:latin typeface="Arial"/>
                <a:cs typeface="Arial"/>
              </a:rPr>
              <a:t> </a:t>
            </a:r>
            <a:r>
              <a:rPr lang="en-US" sz="2400" spc="-60" dirty="0">
                <a:latin typeface="Arial"/>
                <a:cs typeface="Arial"/>
              </a:rPr>
              <a:t>water </a:t>
            </a:r>
            <a:r>
              <a:rPr lang="en-US" sz="2400" spc="-15" dirty="0">
                <a:latin typeface="Arial"/>
                <a:cs typeface="Arial"/>
              </a:rPr>
              <a:t>for </a:t>
            </a:r>
            <a:r>
              <a:rPr lang="en-US" sz="2400" spc="-220" dirty="0">
                <a:latin typeface="Arial"/>
                <a:cs typeface="Arial"/>
              </a:rPr>
              <a:t>a </a:t>
            </a:r>
            <a:r>
              <a:rPr lang="en-US" sz="2400" spc="-60" dirty="0">
                <a:latin typeface="Arial"/>
                <a:cs typeface="Arial"/>
              </a:rPr>
              <a:t>particular</a:t>
            </a:r>
            <a:r>
              <a:rPr lang="en-US" sz="2400" spc="-310" dirty="0">
                <a:latin typeface="Arial"/>
                <a:cs typeface="Arial"/>
              </a:rPr>
              <a:t> </a:t>
            </a:r>
            <a:r>
              <a:rPr lang="en-US" sz="2400" spc="-125" dirty="0">
                <a:latin typeface="Arial"/>
                <a:cs typeface="Arial"/>
              </a:rPr>
              <a:t>task.</a:t>
            </a:r>
            <a:endParaRPr lang="en-US" sz="2400" dirty="0">
              <a:latin typeface="Arial"/>
              <a:cs typeface="Arial"/>
            </a:endParaRPr>
          </a:p>
          <a:p>
            <a:pPr marL="12700" marR="126364">
              <a:spcBef>
                <a:spcPts val="5"/>
              </a:spcBef>
              <a:buSzPct val="96428"/>
              <a:tabLst>
                <a:tab pos="137795" algn="l"/>
              </a:tabLst>
            </a:pPr>
            <a:endParaRPr lang="en-US" sz="2400" spc="40" dirty="0" smtClean="0">
              <a:latin typeface="Arial"/>
              <a:cs typeface="Arial"/>
            </a:endParaRPr>
          </a:p>
          <a:p>
            <a:pPr marL="12700" marR="126364">
              <a:spcBef>
                <a:spcPts val="5"/>
              </a:spcBef>
              <a:buSzPct val="96428"/>
              <a:tabLst>
                <a:tab pos="137795" algn="l"/>
              </a:tabLst>
            </a:pPr>
            <a:r>
              <a:rPr lang="en-US" sz="2400" spc="40" dirty="0" smtClean="0">
                <a:latin typeface="Arial"/>
                <a:cs typeface="Arial"/>
              </a:rPr>
              <a:t>It </a:t>
            </a:r>
            <a:r>
              <a:rPr lang="en-US" sz="2400" spc="-180" dirty="0">
                <a:latin typeface="Arial"/>
                <a:cs typeface="Arial"/>
              </a:rPr>
              <a:t>can </a:t>
            </a:r>
            <a:r>
              <a:rPr lang="en-US" sz="2400" spc="-130" dirty="0">
                <a:latin typeface="Arial"/>
                <a:cs typeface="Arial"/>
              </a:rPr>
              <a:t>be </a:t>
            </a:r>
            <a:r>
              <a:rPr lang="en-US" sz="2400" spc="-80" dirty="0">
                <a:latin typeface="Arial"/>
                <a:cs typeface="Arial"/>
              </a:rPr>
              <a:t>electronically </a:t>
            </a:r>
            <a:r>
              <a:rPr lang="en-US" sz="2400" spc="-65" dirty="0">
                <a:latin typeface="Arial"/>
                <a:cs typeface="Arial"/>
              </a:rPr>
              <a:t>controlled </a:t>
            </a:r>
            <a:r>
              <a:rPr lang="en-US" sz="2400" spc="-125" dirty="0">
                <a:latin typeface="Arial"/>
                <a:cs typeface="Arial"/>
              </a:rPr>
              <a:t>by</a:t>
            </a:r>
            <a:r>
              <a:rPr lang="en-US" sz="2400" spc="-415" dirty="0">
                <a:latin typeface="Arial"/>
                <a:cs typeface="Arial"/>
              </a:rPr>
              <a:t> </a:t>
            </a:r>
            <a:r>
              <a:rPr lang="en-US" sz="2400" spc="-80" dirty="0">
                <a:latin typeface="Arial"/>
                <a:cs typeface="Arial"/>
              </a:rPr>
              <a:t>interfacing  </a:t>
            </a:r>
            <a:r>
              <a:rPr lang="en-US" sz="2400" spc="85" dirty="0">
                <a:latin typeface="Arial"/>
                <a:cs typeface="Arial"/>
              </a:rPr>
              <a:t>it </a:t>
            </a:r>
            <a:r>
              <a:rPr lang="en-US" sz="2400" spc="20" dirty="0">
                <a:latin typeface="Arial"/>
                <a:cs typeface="Arial"/>
              </a:rPr>
              <a:t>to </a:t>
            </a:r>
            <a:r>
              <a:rPr lang="en-US" sz="2400" spc="-220" dirty="0">
                <a:latin typeface="Arial"/>
                <a:cs typeface="Arial"/>
              </a:rPr>
              <a:t>a</a:t>
            </a:r>
            <a:r>
              <a:rPr lang="en-US" sz="2400" spc="-555" dirty="0">
                <a:latin typeface="Arial"/>
                <a:cs typeface="Arial"/>
              </a:rPr>
              <a:t> </a:t>
            </a:r>
            <a:r>
              <a:rPr lang="en-US" sz="2400" spc="-80" dirty="0">
                <a:latin typeface="Arial"/>
                <a:cs typeface="Arial"/>
              </a:rPr>
              <a:t>microcontroller.</a:t>
            </a:r>
            <a:endParaRPr lang="en-US" sz="2400" dirty="0">
              <a:latin typeface="Arial"/>
              <a:cs typeface="Arial"/>
            </a:endParaRPr>
          </a:p>
          <a:p>
            <a:pPr marL="12700" marR="5080">
              <a:buSzPct val="96428"/>
              <a:tabLst>
                <a:tab pos="137795" algn="l"/>
              </a:tabLst>
            </a:pPr>
            <a:endParaRPr lang="en-US" sz="2400" spc="40" dirty="0" smtClean="0">
              <a:latin typeface="Arial"/>
              <a:cs typeface="Arial"/>
            </a:endParaRPr>
          </a:p>
          <a:p>
            <a:pPr marL="12700" marR="5080">
              <a:buSzPct val="96428"/>
              <a:tabLst>
                <a:tab pos="137795" algn="l"/>
              </a:tabLst>
            </a:pPr>
            <a:r>
              <a:rPr lang="en-US" sz="2400" spc="40" dirty="0" smtClean="0">
                <a:latin typeface="Arial"/>
                <a:cs typeface="Arial"/>
              </a:rPr>
              <a:t>It </a:t>
            </a:r>
            <a:r>
              <a:rPr lang="en-US" sz="2400" spc="-185" dirty="0">
                <a:latin typeface="Arial"/>
                <a:cs typeface="Arial"/>
              </a:rPr>
              <a:t>can </a:t>
            </a:r>
            <a:r>
              <a:rPr lang="en-US" sz="2400" spc="-130" dirty="0">
                <a:latin typeface="Arial"/>
                <a:cs typeface="Arial"/>
              </a:rPr>
              <a:t>be </a:t>
            </a:r>
            <a:r>
              <a:rPr lang="en-US" sz="2400" spc="-80" dirty="0">
                <a:latin typeface="Arial"/>
                <a:cs typeface="Arial"/>
              </a:rPr>
              <a:t>triggered </a:t>
            </a:r>
            <a:r>
              <a:rPr lang="en-US" sz="2400" spc="-240" dirty="0">
                <a:latin typeface="Arial"/>
                <a:cs typeface="Arial"/>
              </a:rPr>
              <a:t>ON/OFF </a:t>
            </a:r>
            <a:r>
              <a:rPr lang="en-US" sz="2400" spc="-125" dirty="0">
                <a:latin typeface="Arial"/>
                <a:cs typeface="Arial"/>
              </a:rPr>
              <a:t>by </a:t>
            </a:r>
            <a:r>
              <a:rPr lang="en-US" sz="2400" spc="-145" dirty="0">
                <a:latin typeface="Arial"/>
                <a:cs typeface="Arial"/>
              </a:rPr>
              <a:t>sending </a:t>
            </a:r>
            <a:r>
              <a:rPr lang="en-US" sz="2400" spc="-165" dirty="0">
                <a:latin typeface="Arial"/>
                <a:cs typeface="Arial"/>
              </a:rPr>
              <a:t>signals </a:t>
            </a:r>
            <a:r>
              <a:rPr lang="en-US" sz="2400" spc="-265" dirty="0">
                <a:latin typeface="Arial"/>
                <a:cs typeface="Arial"/>
              </a:rPr>
              <a:t>as  </a:t>
            </a:r>
            <a:r>
              <a:rPr lang="en-US" sz="2400" spc="-75" dirty="0">
                <a:latin typeface="Arial"/>
                <a:cs typeface="Arial"/>
              </a:rPr>
              <a:t>required. </a:t>
            </a:r>
            <a:r>
              <a:rPr lang="en-US" sz="2400" spc="-204" dirty="0">
                <a:latin typeface="Arial"/>
                <a:cs typeface="Arial"/>
              </a:rPr>
              <a:t>The </a:t>
            </a:r>
            <a:r>
              <a:rPr lang="en-US" sz="2400" spc="-175" dirty="0">
                <a:latin typeface="Arial"/>
                <a:cs typeface="Arial"/>
              </a:rPr>
              <a:t>process </a:t>
            </a:r>
            <a:r>
              <a:rPr lang="en-US" sz="2400" spc="-10" dirty="0">
                <a:latin typeface="Arial"/>
                <a:cs typeface="Arial"/>
              </a:rPr>
              <a:t>of </a:t>
            </a:r>
            <a:r>
              <a:rPr lang="en-US" sz="2400" spc="-40" dirty="0">
                <a:latin typeface="Arial"/>
                <a:cs typeface="Arial"/>
              </a:rPr>
              <a:t>artificially </a:t>
            </a:r>
            <a:r>
              <a:rPr lang="en-US" sz="2400" spc="-120" dirty="0">
                <a:latin typeface="Arial"/>
                <a:cs typeface="Arial"/>
              </a:rPr>
              <a:t>supplying  </a:t>
            </a:r>
            <a:r>
              <a:rPr lang="en-US" sz="2400" spc="-60" dirty="0">
                <a:latin typeface="Arial"/>
                <a:cs typeface="Arial"/>
              </a:rPr>
              <a:t>water </a:t>
            </a:r>
            <a:r>
              <a:rPr lang="en-US" sz="2400" spc="-145" dirty="0">
                <a:latin typeface="Arial"/>
                <a:cs typeface="Arial"/>
              </a:rPr>
              <a:t>is </a:t>
            </a:r>
            <a:r>
              <a:rPr lang="en-US" sz="2400" spc="-85" dirty="0">
                <a:latin typeface="Arial"/>
                <a:cs typeface="Arial"/>
              </a:rPr>
              <a:t>known </a:t>
            </a:r>
            <a:r>
              <a:rPr lang="en-US" sz="2400" spc="-265" dirty="0">
                <a:latin typeface="Arial"/>
                <a:cs typeface="Arial"/>
              </a:rPr>
              <a:t>as</a:t>
            </a:r>
            <a:r>
              <a:rPr lang="en-US" sz="2400" spc="-300" dirty="0">
                <a:latin typeface="Arial"/>
                <a:cs typeface="Arial"/>
              </a:rPr>
              <a:t> </a:t>
            </a:r>
            <a:r>
              <a:rPr lang="en-US" sz="2400" spc="-100" dirty="0">
                <a:latin typeface="Arial"/>
                <a:cs typeface="Arial"/>
              </a:rPr>
              <a:t>pumping.</a:t>
            </a:r>
            <a:endParaRPr lang="en-US" sz="2400" dirty="0">
              <a:latin typeface="Arial"/>
              <a:cs typeface="Arial"/>
            </a:endParaRPr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711" y="1532467"/>
            <a:ext cx="2076375" cy="3265311"/>
          </a:xfrm>
        </p:spPr>
      </p:pic>
    </p:spTree>
    <p:extLst>
      <p:ext uri="{BB962C8B-B14F-4D97-AF65-F5344CB8AC3E}">
        <p14:creationId xmlns:p14="http://schemas.microsoft.com/office/powerpoint/2010/main" val="279484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622</TotalTime>
  <Words>739</Words>
  <Application>Microsoft Office PowerPoint</Application>
  <PresentationFormat>Widescreen</PresentationFormat>
  <Paragraphs>128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Arial Black</vt:lpstr>
      <vt:lpstr>Century Schoolbook</vt:lpstr>
      <vt:lpstr>Times New Roman</vt:lpstr>
      <vt:lpstr>Trebuchet MS</vt:lpstr>
      <vt:lpstr>Wingdings</vt:lpstr>
      <vt:lpstr>Wingdings 2</vt:lpstr>
      <vt:lpstr>Oriel</vt:lpstr>
      <vt:lpstr>Automated irrigation  System</vt:lpstr>
      <vt:lpstr>Overview</vt:lpstr>
      <vt:lpstr>PowerPoint Presentation</vt:lpstr>
      <vt:lpstr>Objective</vt:lpstr>
      <vt:lpstr>Problems faced in Agriculture</vt:lpstr>
      <vt:lpstr>Required Elements</vt:lpstr>
      <vt:lpstr>                 Arduino </vt:lpstr>
      <vt:lpstr>Moisture sensor</vt:lpstr>
      <vt:lpstr>     Pumps</vt:lpstr>
      <vt:lpstr>BLOCK DIAGRAM</vt:lpstr>
      <vt:lpstr>PowerPoint Presentation</vt:lpstr>
      <vt:lpstr>PowerPoint Presentation</vt:lpstr>
      <vt:lpstr>SIGNIFICANCE OF THE  PROJECT</vt:lpstr>
      <vt:lpstr>MERITS</vt:lpstr>
      <vt:lpstr>. CONCLUSIONS AND FUTURE SCOPE </vt:lpstr>
      <vt:lpstr>PowerPoint Presentation</vt:lpstr>
      <vt:lpstr>REFERENCES </vt:lpstr>
    </vt:vector>
  </TitlesOfParts>
  <Company>University of Kansas - EECS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Plant Watering System</dc:title>
  <dc:creator>Alastair Fraser</dc:creator>
  <cp:lastModifiedBy>Abdullah Sayket</cp:lastModifiedBy>
  <cp:revision>56</cp:revision>
  <dcterms:created xsi:type="dcterms:W3CDTF">2014-12-18T19:20:23Z</dcterms:created>
  <dcterms:modified xsi:type="dcterms:W3CDTF">2019-04-09T01:56:18Z</dcterms:modified>
</cp:coreProperties>
</file>